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8"/>
  </p:notesMasterIdLst>
  <p:sldIdLst>
    <p:sldId id="256" r:id="rId2"/>
    <p:sldId id="351" r:id="rId3"/>
    <p:sldId id="352" r:id="rId4"/>
    <p:sldId id="391" r:id="rId5"/>
    <p:sldId id="353" r:id="rId6"/>
    <p:sldId id="354" r:id="rId7"/>
    <p:sldId id="356" r:id="rId8"/>
    <p:sldId id="358" r:id="rId9"/>
    <p:sldId id="360" r:id="rId10"/>
    <p:sldId id="362" r:id="rId11"/>
    <p:sldId id="400" r:id="rId12"/>
    <p:sldId id="363" r:id="rId13"/>
    <p:sldId id="364" r:id="rId14"/>
    <p:sldId id="367" r:id="rId15"/>
    <p:sldId id="373" r:id="rId16"/>
    <p:sldId id="377" r:id="rId17"/>
    <p:sldId id="372" r:id="rId18"/>
    <p:sldId id="385" r:id="rId19"/>
    <p:sldId id="388" r:id="rId20"/>
    <p:sldId id="390" r:id="rId21"/>
    <p:sldId id="394" r:id="rId22"/>
    <p:sldId id="397" r:id="rId23"/>
    <p:sldId id="399" r:id="rId24"/>
    <p:sldId id="257" r:id="rId25"/>
    <p:sldId id="402" r:id="rId26"/>
    <p:sldId id="39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00"/>
    <a:srgbClr val="66FF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1006" autoAdjust="0"/>
  </p:normalViewPr>
  <p:slideViewPr>
    <p:cSldViewPr snapToGrid="0">
      <p:cViewPr varScale="1">
        <p:scale>
          <a:sx n="113" d="100"/>
          <a:sy n="113" d="100"/>
        </p:scale>
        <p:origin x="3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B6D17-FAC1-4DC6-B742-00E859F9B7E7}" type="datetimeFigureOut">
              <a:rPr lang="en-GB" smtClean="0"/>
              <a:t>09/12/2022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4D0033-7685-4714-B363-AFC3F9F61F0E}" type="slidenum">
              <a:rPr lang="en-GB" smtClean="0"/>
              <a:t>‹#›</a:t>
            </a:fld>
            <a:endParaRPr lang="en-GB"/>
          </a:p>
        </p:txBody>
      </p:sp>
    </p:spTree>
    <p:extLst>
      <p:ext uri="{BB962C8B-B14F-4D97-AF65-F5344CB8AC3E}">
        <p14:creationId xmlns:p14="http://schemas.microsoft.com/office/powerpoint/2010/main" val="2668138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Notre</a:t>
            </a:r>
            <a:r>
              <a:rPr lang="en-US" baseline="0" dirty="0"/>
              <a:t> plan sera </a:t>
            </a:r>
            <a:r>
              <a:rPr lang="en-US" baseline="0" dirty="0" err="1"/>
              <a:t>repartir</a:t>
            </a:r>
            <a:r>
              <a:rPr lang="en-US" baseline="0" dirty="0"/>
              <a:t> </a:t>
            </a:r>
            <a:r>
              <a:rPr lang="en-US" baseline="0" dirty="0" err="1"/>
              <a:t>comme</a:t>
            </a:r>
            <a:r>
              <a:rPr lang="en-US" baseline="0" dirty="0"/>
              <a:t> suit : </a:t>
            </a:r>
            <a:r>
              <a:rPr lang="en-US" b="1" baseline="0" dirty="0" err="1"/>
              <a:t>commançant</a:t>
            </a:r>
            <a:r>
              <a:rPr lang="en-US" b="1" baseline="0" dirty="0"/>
              <a:t> par</a:t>
            </a:r>
            <a:endParaRPr lang="en-US" baseline="0" dirty="0"/>
          </a:p>
          <a:p>
            <a:endParaRPr lang="en-GB" dirty="0"/>
          </a:p>
        </p:txBody>
      </p:sp>
      <p:sp>
        <p:nvSpPr>
          <p:cNvPr id="4" name="Slide Number Placeholder 3"/>
          <p:cNvSpPr>
            <a:spLocks noGrp="1"/>
          </p:cNvSpPr>
          <p:nvPr>
            <p:ph type="sldNum" sz="quarter" idx="5"/>
          </p:nvPr>
        </p:nvSpPr>
        <p:spPr/>
        <p:txBody>
          <a:bodyPr/>
          <a:lstStyle/>
          <a:p>
            <a:fld id="{6CC60671-89DE-4C2B-95A6-9D7B37A967CE}" type="slidenum">
              <a:rPr lang="en-GB" smtClean="0"/>
              <a:t>2</a:t>
            </a:fld>
            <a:endParaRPr lang="en-GB"/>
          </a:p>
        </p:txBody>
      </p:sp>
    </p:spTree>
    <p:extLst>
      <p:ext uri="{BB962C8B-B14F-4D97-AF65-F5344CB8AC3E}">
        <p14:creationId xmlns:p14="http://schemas.microsoft.com/office/powerpoint/2010/main" val="2665353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3000"/>
              <a:buFont typeface="Arial"/>
              <a:buNone/>
            </a:pPr>
            <a:r>
              <a:rPr lang="en-GB" sz="1200" b="1" dirty="0">
                <a:solidFill>
                  <a:srgbClr val="38761D"/>
                </a:solidFill>
                <a:latin typeface="Helvetica Neue"/>
                <a:ea typeface="Helvetica Neue"/>
                <a:cs typeface="Helvetica Neue"/>
                <a:sym typeface="Helvetica Neue"/>
              </a:rPr>
              <a:t>PROs</a:t>
            </a:r>
          </a:p>
          <a:p>
            <a:pPr marL="457200" marR="0" lvl="0" indent="-419100" algn="l" rtl="0">
              <a:lnSpc>
                <a:spcPct val="100000"/>
              </a:lnSpc>
              <a:spcBef>
                <a:spcPts val="0"/>
              </a:spcBef>
              <a:spcAft>
                <a:spcPts val="0"/>
              </a:spcAft>
              <a:buSzPts val="3000"/>
              <a:buFont typeface="Helvetica Neue Light"/>
              <a:buChar char="●"/>
            </a:pPr>
            <a:r>
              <a:rPr lang="en-GB" sz="1200" dirty="0">
                <a:latin typeface="Helvetica Neue Light"/>
                <a:ea typeface="Helvetica Neue Light"/>
                <a:cs typeface="Helvetica Neue Light"/>
                <a:sym typeface="Helvetica Neue Light"/>
              </a:rPr>
              <a:t>mobile phones are </a:t>
            </a:r>
            <a:r>
              <a:rPr lang="en-GB" sz="1200" b="1" dirty="0">
                <a:solidFill>
                  <a:srgbClr val="38761D"/>
                </a:solidFill>
                <a:latin typeface="Helvetica Neue"/>
                <a:ea typeface="Helvetica Neue"/>
                <a:cs typeface="Helvetica Neue"/>
                <a:sym typeface="Helvetica Neue"/>
              </a:rPr>
              <a:t>ubiquitous</a:t>
            </a:r>
            <a:r>
              <a:rPr lang="en-GB" sz="1200" dirty="0">
                <a:latin typeface="Helvetica Neue Light"/>
                <a:ea typeface="Helvetica Neue Light"/>
                <a:cs typeface="Helvetica Neue Light"/>
                <a:sym typeface="Helvetica Neue Light"/>
              </a:rPr>
              <a:t> </a:t>
            </a:r>
          </a:p>
          <a:p>
            <a:pPr marL="457200" lvl="0" indent="-419100" algn="l" rtl="0">
              <a:spcBef>
                <a:spcPts val="0"/>
              </a:spcBef>
              <a:spcAft>
                <a:spcPts val="0"/>
              </a:spcAft>
              <a:buClr>
                <a:schemeClr val="dk1"/>
              </a:buClr>
              <a:buSzPts val="3000"/>
              <a:buFont typeface="Helvetica Neue Light"/>
              <a:buChar char="●"/>
            </a:pPr>
            <a:r>
              <a:rPr lang="en-GB" sz="1200" b="1" dirty="0">
                <a:solidFill>
                  <a:srgbClr val="38761D"/>
                </a:solidFill>
                <a:latin typeface="Helvetica Neue"/>
                <a:ea typeface="Helvetica Neue"/>
                <a:cs typeface="Helvetica Neue"/>
                <a:sym typeface="Helvetica Neue"/>
              </a:rPr>
              <a:t>large</a:t>
            </a:r>
            <a:r>
              <a:rPr lang="en-GB" sz="1200" dirty="0">
                <a:solidFill>
                  <a:schemeClr val="dk1"/>
                </a:solidFill>
                <a:latin typeface="Helvetica Neue Light"/>
                <a:ea typeface="Helvetica Neue Light"/>
                <a:cs typeface="Helvetica Neue Light"/>
                <a:sym typeface="Helvetica Neue Light"/>
              </a:rPr>
              <a:t> (huge) sample </a:t>
            </a:r>
            <a:r>
              <a:rPr lang="en-GB" sz="1200" b="1" dirty="0">
                <a:solidFill>
                  <a:srgbClr val="38761D"/>
                </a:solidFill>
                <a:latin typeface="Helvetica Neue"/>
                <a:ea typeface="Helvetica Neue"/>
                <a:cs typeface="Helvetica Neue"/>
                <a:sym typeface="Helvetica Neue"/>
              </a:rPr>
              <a:t>size</a:t>
            </a:r>
            <a:endParaRPr lang="en-GB" sz="1200" dirty="0">
              <a:latin typeface="Helvetica Neue Light"/>
              <a:ea typeface="Helvetica Neue Light"/>
              <a:cs typeface="Helvetica Neue Light"/>
              <a:sym typeface="Helvetica Neue Light"/>
            </a:endParaRPr>
          </a:p>
          <a:p>
            <a:pPr marL="457200" marR="0" lvl="0" indent="-419100" algn="l" rtl="0">
              <a:lnSpc>
                <a:spcPct val="100000"/>
              </a:lnSpc>
              <a:spcBef>
                <a:spcPts val="0"/>
              </a:spcBef>
              <a:spcAft>
                <a:spcPts val="0"/>
              </a:spcAft>
              <a:buSzPts val="3000"/>
              <a:buFont typeface="Helvetica Neue Light"/>
              <a:buChar char="●"/>
            </a:pPr>
            <a:r>
              <a:rPr lang="en-GB" sz="1200" b="1" dirty="0">
                <a:solidFill>
                  <a:srgbClr val="38761D"/>
                </a:solidFill>
                <a:latin typeface="Helvetica Neue"/>
                <a:ea typeface="Helvetica Neue"/>
                <a:cs typeface="Helvetica Neue"/>
                <a:sym typeface="Helvetica Neue"/>
              </a:rPr>
              <a:t>rich</a:t>
            </a:r>
            <a:r>
              <a:rPr lang="en-GB" sz="1200" dirty="0">
                <a:latin typeface="Helvetica Neue Light"/>
                <a:ea typeface="Helvetica Neue Light"/>
                <a:cs typeface="Helvetica Neue Light"/>
                <a:sym typeface="Helvetica Neue Light"/>
              </a:rPr>
              <a:t> and </a:t>
            </a:r>
            <a:r>
              <a:rPr lang="en-GB" sz="1200" b="1" dirty="0">
                <a:solidFill>
                  <a:srgbClr val="38761D"/>
                </a:solidFill>
                <a:latin typeface="Helvetica Neue"/>
                <a:ea typeface="Helvetica Neue"/>
                <a:cs typeface="Helvetica Neue"/>
                <a:sym typeface="Helvetica Neue"/>
              </a:rPr>
              <a:t>multidimensional</a:t>
            </a:r>
            <a:r>
              <a:rPr lang="en-GB" sz="1200" dirty="0">
                <a:solidFill>
                  <a:srgbClr val="38761D"/>
                </a:solidFill>
                <a:latin typeface="Helvetica Neue Light"/>
                <a:ea typeface="Helvetica Neue Light"/>
                <a:cs typeface="Helvetica Neue Light"/>
                <a:sym typeface="Helvetica Neue Light"/>
              </a:rPr>
              <a:t> </a:t>
            </a:r>
            <a:br>
              <a:rPr lang="en-GB" sz="1200" dirty="0">
                <a:latin typeface="Helvetica Neue Light"/>
                <a:ea typeface="Helvetica Neue Light"/>
                <a:cs typeface="Helvetica Neue Light"/>
                <a:sym typeface="Helvetica Neue Light"/>
              </a:rPr>
            </a:br>
            <a:r>
              <a:rPr lang="en-GB" sz="1050" dirty="0">
                <a:latin typeface="Helvetica Neue Light"/>
                <a:ea typeface="Helvetica Neue Light"/>
                <a:cs typeface="Helvetica Neue Light"/>
                <a:sym typeface="Helvetica Neue Light"/>
              </a:rPr>
              <a:t>(social, mobile, time, demographics)</a:t>
            </a:r>
          </a:p>
          <a:p>
            <a:pPr marL="457200" marR="0" lvl="0" indent="0" algn="l" rtl="0">
              <a:lnSpc>
                <a:spcPct val="100000"/>
              </a:lnSpc>
              <a:spcBef>
                <a:spcPts val="0"/>
              </a:spcBef>
              <a:spcAft>
                <a:spcPts val="0"/>
              </a:spcAft>
              <a:buNone/>
            </a:pPr>
            <a:endParaRPr lang="en-GB" sz="1200" dirty="0">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r>
              <a:rPr lang="en-GB" sz="1200" b="1" dirty="0">
                <a:solidFill>
                  <a:srgbClr val="980000"/>
                </a:solidFill>
                <a:latin typeface="Helvetica Neue"/>
                <a:ea typeface="Helvetica Neue"/>
                <a:cs typeface="Helvetica Neue"/>
                <a:sym typeface="Helvetica Neue"/>
              </a:rPr>
              <a:t>CONs</a:t>
            </a:r>
          </a:p>
          <a:p>
            <a:pPr marL="457200" lvl="0" indent="-419100" algn="l" rtl="0">
              <a:spcBef>
                <a:spcPts val="0"/>
              </a:spcBef>
              <a:spcAft>
                <a:spcPts val="0"/>
              </a:spcAft>
              <a:buSzPts val="3000"/>
              <a:buFont typeface="Helvetica Neue Light"/>
              <a:buChar char="●"/>
            </a:pPr>
            <a:r>
              <a:rPr lang="en-GB" sz="1200" b="1" dirty="0">
                <a:solidFill>
                  <a:srgbClr val="980000"/>
                </a:solidFill>
                <a:latin typeface="Helvetica Neue"/>
                <a:ea typeface="Helvetica Neue"/>
                <a:cs typeface="Helvetica Neue"/>
                <a:sym typeface="Helvetica Neue"/>
              </a:rPr>
              <a:t>not publicly available </a:t>
            </a:r>
            <a:endParaRPr lang="en-GB" sz="1200" dirty="0">
              <a:solidFill>
                <a:schemeClr val="dk1"/>
              </a:solidFill>
              <a:latin typeface="Helvetica Neue Light"/>
              <a:ea typeface="Helvetica Neue Light"/>
              <a:cs typeface="Helvetica Neue Light"/>
              <a:sym typeface="Helvetica Neue Light"/>
            </a:endParaRPr>
          </a:p>
          <a:p>
            <a:pPr marL="457200" lvl="0" indent="-419100" algn="l" rtl="0">
              <a:spcBef>
                <a:spcPts val="0"/>
              </a:spcBef>
              <a:spcAft>
                <a:spcPts val="0"/>
              </a:spcAft>
              <a:buSzPts val="3000"/>
              <a:buFont typeface="Helvetica Neue Light"/>
              <a:buChar char="●"/>
            </a:pPr>
            <a:r>
              <a:rPr lang="en-GB" sz="1200" dirty="0">
                <a:latin typeface="Helvetica Neue Light"/>
                <a:ea typeface="Helvetica Neue Light"/>
                <a:cs typeface="Helvetica Neue Light"/>
                <a:sym typeface="Helvetica Neue Light"/>
              </a:rPr>
              <a:t>position is </a:t>
            </a:r>
            <a:r>
              <a:rPr lang="en-GB" sz="1200" b="1" dirty="0">
                <a:solidFill>
                  <a:srgbClr val="980000"/>
                </a:solidFill>
                <a:latin typeface="Helvetica Neue"/>
                <a:ea typeface="Helvetica Neue"/>
                <a:cs typeface="Helvetica Neue"/>
                <a:sym typeface="Helvetica Neue"/>
              </a:rPr>
              <a:t>partially detected</a:t>
            </a:r>
            <a:r>
              <a:rPr lang="en-GB" sz="1200" dirty="0">
                <a:latin typeface="Helvetica Neue Light"/>
                <a:ea typeface="Helvetica Neue Light"/>
                <a:cs typeface="Helvetica Neue Light"/>
                <a:sym typeface="Helvetica Neue Light"/>
              </a:rPr>
              <a:t> </a:t>
            </a:r>
            <a:br>
              <a:rPr lang="en-GB" sz="1200" dirty="0">
                <a:latin typeface="Helvetica Neue Light"/>
                <a:ea typeface="Helvetica Neue Light"/>
                <a:cs typeface="Helvetica Neue Light"/>
                <a:sym typeface="Helvetica Neue Light"/>
              </a:rPr>
            </a:br>
            <a:r>
              <a:rPr lang="en-GB" sz="1200" dirty="0">
                <a:latin typeface="Helvetica Neue Light"/>
                <a:ea typeface="Helvetica Neue Light"/>
                <a:cs typeface="Helvetica Neue Light"/>
                <a:sym typeface="Helvetica Neue Light"/>
              </a:rPr>
              <a:t>(only when calls are made)</a:t>
            </a:r>
          </a:p>
          <a:p>
            <a:pPr marL="457200" marR="0" lvl="0" indent="-419100" algn="l" rtl="0">
              <a:lnSpc>
                <a:spcPct val="100000"/>
              </a:lnSpc>
              <a:spcBef>
                <a:spcPts val="0"/>
              </a:spcBef>
              <a:spcAft>
                <a:spcPts val="0"/>
              </a:spcAft>
              <a:buSzPts val="3000"/>
              <a:buFont typeface="Helvetica Neue Light"/>
              <a:buChar char="●"/>
            </a:pPr>
            <a:r>
              <a:rPr lang="en-GB" sz="1200" dirty="0">
                <a:latin typeface="Helvetica Neue Light"/>
                <a:ea typeface="Helvetica Neue Light"/>
                <a:cs typeface="Helvetica Neue Light"/>
                <a:sym typeface="Helvetica Neue Light"/>
              </a:rPr>
              <a:t>position is known at </a:t>
            </a:r>
            <a:r>
              <a:rPr lang="en-GB" sz="1200" b="1" dirty="0">
                <a:solidFill>
                  <a:srgbClr val="980000"/>
                </a:solidFill>
                <a:latin typeface="Helvetica Neue"/>
                <a:ea typeface="Helvetica Neue"/>
                <a:cs typeface="Helvetica Neue"/>
                <a:sym typeface="Helvetica Neue"/>
              </a:rPr>
              <a:t>tower level</a:t>
            </a:r>
            <a:r>
              <a:rPr lang="en-GB" sz="1200" dirty="0">
                <a:latin typeface="Helvetica Neue Light"/>
                <a:ea typeface="Helvetica Neue Light"/>
                <a:cs typeface="Helvetica Neue Light"/>
                <a:sym typeface="Helvetica Neue Light"/>
              </a:rPr>
              <a:t> only (resolution is variable from m to km)</a:t>
            </a:r>
          </a:p>
          <a:p>
            <a:pPr marL="457200" marR="0" lvl="0" indent="-419100" algn="l" rtl="0">
              <a:lnSpc>
                <a:spcPct val="100000"/>
              </a:lnSpc>
              <a:spcBef>
                <a:spcPts val="0"/>
              </a:spcBef>
              <a:spcAft>
                <a:spcPts val="0"/>
              </a:spcAft>
              <a:buSzPts val="3000"/>
              <a:buFont typeface="Helvetica Neue Light"/>
              <a:buChar char="●"/>
            </a:pPr>
            <a:r>
              <a:rPr lang="en-GB" sz="1200" dirty="0">
                <a:latin typeface="Helvetica Neue Light"/>
                <a:ea typeface="Helvetica Neue Light"/>
                <a:cs typeface="Helvetica Neue Light"/>
                <a:sym typeface="Helvetica Neue Light"/>
              </a:rPr>
              <a:t>ping-pong effect can create </a:t>
            </a:r>
            <a:r>
              <a:rPr lang="en-GB" sz="1200" b="1" dirty="0">
                <a:solidFill>
                  <a:srgbClr val="980000"/>
                </a:solidFill>
                <a:latin typeface="Helvetica Neue"/>
                <a:ea typeface="Helvetica Neue"/>
                <a:cs typeface="Helvetica Neue"/>
                <a:sym typeface="Helvetica Neue"/>
              </a:rPr>
              <a:t>noise</a:t>
            </a:r>
          </a:p>
          <a:p>
            <a:endParaRPr lang="en-GB" dirty="0"/>
          </a:p>
        </p:txBody>
      </p:sp>
      <p:sp>
        <p:nvSpPr>
          <p:cNvPr id="4" name="Slide Number Placeholder 3"/>
          <p:cNvSpPr>
            <a:spLocks noGrp="1"/>
          </p:cNvSpPr>
          <p:nvPr>
            <p:ph type="sldNum" sz="quarter" idx="5"/>
          </p:nvPr>
        </p:nvSpPr>
        <p:spPr/>
        <p:txBody>
          <a:bodyPr/>
          <a:lstStyle/>
          <a:p>
            <a:fld id="{C24D0033-7685-4714-B363-AFC3F9F61F0E}" type="slidenum">
              <a:rPr lang="en-GB" smtClean="0"/>
              <a:t>14</a:t>
            </a:fld>
            <a:endParaRPr lang="en-GB"/>
          </a:p>
        </p:txBody>
      </p:sp>
    </p:spTree>
    <p:extLst>
      <p:ext uri="{BB962C8B-B14F-4D97-AF65-F5344CB8AC3E}">
        <p14:creationId xmlns:p14="http://schemas.microsoft.com/office/powerpoint/2010/main" val="1618110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3000"/>
              <a:buFont typeface="Arial"/>
              <a:buNone/>
            </a:pPr>
            <a:r>
              <a:rPr lang="en-US" sz="1200" b="1" dirty="0">
                <a:solidFill>
                  <a:srgbClr val="38761D"/>
                </a:solidFill>
                <a:latin typeface="Helvetica Neue"/>
                <a:ea typeface="Helvetica Neue"/>
                <a:cs typeface="Helvetica Neue"/>
                <a:sym typeface="Helvetica Neue"/>
              </a:rPr>
              <a:t>PROs</a:t>
            </a:r>
          </a:p>
          <a:p>
            <a:pPr marL="457200" marR="0" lvl="0" indent="-419100" algn="l" rtl="0">
              <a:lnSpc>
                <a:spcPct val="100000"/>
              </a:lnSpc>
              <a:spcBef>
                <a:spcPts val="0"/>
              </a:spcBef>
              <a:spcAft>
                <a:spcPts val="0"/>
              </a:spcAft>
              <a:buSzPts val="3000"/>
              <a:buFont typeface="Helvetica Neue Light"/>
              <a:buChar char="●"/>
            </a:pPr>
            <a:r>
              <a:rPr lang="en-US" sz="1200" dirty="0">
                <a:latin typeface="Helvetica Neue Light"/>
                <a:ea typeface="Helvetica Neue Light"/>
                <a:cs typeface="Helvetica Neue Light"/>
                <a:sym typeface="Helvetica Neue Light"/>
              </a:rPr>
              <a:t>often </a:t>
            </a:r>
            <a:r>
              <a:rPr lang="en-US" sz="1200" b="1" dirty="0">
                <a:solidFill>
                  <a:srgbClr val="38761D"/>
                </a:solidFill>
                <a:latin typeface="Helvetica Neue"/>
                <a:ea typeface="Helvetica Neue"/>
                <a:cs typeface="Helvetica Neue"/>
                <a:sym typeface="Helvetica Neue"/>
              </a:rPr>
              <a:t>publicly available</a:t>
            </a:r>
          </a:p>
          <a:p>
            <a:pPr marL="457200" marR="0" lvl="0" indent="-419100" algn="l" rtl="0">
              <a:lnSpc>
                <a:spcPct val="100000"/>
              </a:lnSpc>
              <a:spcBef>
                <a:spcPts val="0"/>
              </a:spcBef>
              <a:spcAft>
                <a:spcPts val="0"/>
              </a:spcAft>
              <a:buSzPts val="3000"/>
              <a:buFont typeface="Helvetica Neue Light"/>
              <a:buChar char="●"/>
            </a:pPr>
            <a:r>
              <a:rPr lang="en-US" sz="1200" b="1" dirty="0">
                <a:solidFill>
                  <a:srgbClr val="38761D"/>
                </a:solidFill>
                <a:latin typeface="Helvetica Neue"/>
                <a:ea typeface="Helvetica Neue"/>
                <a:cs typeface="Helvetica Neue"/>
                <a:sym typeface="Helvetica Neue"/>
              </a:rPr>
              <a:t>objective</a:t>
            </a:r>
            <a:r>
              <a:rPr lang="en-US" sz="1200" dirty="0">
                <a:latin typeface="Helvetica Neue Light"/>
                <a:ea typeface="Helvetica Neue Light"/>
                <a:cs typeface="Helvetica Neue Light"/>
                <a:sym typeface="Helvetica Neue Light"/>
              </a:rPr>
              <a:t> location and </a:t>
            </a:r>
            <a:r>
              <a:rPr lang="en-US" sz="1200" b="1" dirty="0">
                <a:solidFill>
                  <a:srgbClr val="38761D"/>
                </a:solidFill>
                <a:latin typeface="Helvetica Neue"/>
                <a:ea typeface="Helvetica Neue"/>
                <a:cs typeface="Helvetica Neue"/>
                <a:sym typeface="Helvetica Neue"/>
              </a:rPr>
              <a:t>semantic</a:t>
            </a:r>
            <a:r>
              <a:rPr lang="en-US" sz="1200" dirty="0">
                <a:latin typeface="Helvetica Neue Light"/>
                <a:ea typeface="Helvetica Neue Light"/>
                <a:cs typeface="Helvetica Neue Light"/>
                <a:sym typeface="Helvetica Neue Light"/>
              </a:rPr>
              <a:t> information </a:t>
            </a:r>
            <a:br>
              <a:rPr lang="en-US" sz="1200" dirty="0">
                <a:latin typeface="Helvetica Neue Light"/>
                <a:ea typeface="Helvetica Neue Light"/>
                <a:cs typeface="Helvetica Neue Light"/>
                <a:sym typeface="Helvetica Neue Light"/>
              </a:rPr>
            </a:br>
            <a:r>
              <a:rPr lang="en-US" sz="1200" dirty="0">
                <a:latin typeface="Helvetica Neue Light"/>
                <a:ea typeface="Helvetica Neue Light"/>
                <a:cs typeface="Helvetica Neue Light"/>
                <a:sym typeface="Helvetica Neue Light"/>
              </a:rPr>
              <a:t>(e.g., restaurant, mall, etc.)</a:t>
            </a:r>
          </a:p>
          <a:p>
            <a:pPr marL="0" marR="0" lvl="0" indent="0" algn="l" rtl="0">
              <a:lnSpc>
                <a:spcPct val="100000"/>
              </a:lnSpc>
              <a:spcBef>
                <a:spcPts val="0"/>
              </a:spcBef>
              <a:spcAft>
                <a:spcPts val="0"/>
              </a:spcAft>
              <a:buNone/>
            </a:pPr>
            <a:r>
              <a:rPr lang="en-GB" sz="1200" b="1" dirty="0">
                <a:solidFill>
                  <a:srgbClr val="980000"/>
                </a:solidFill>
                <a:latin typeface="Helvetica Neue"/>
                <a:ea typeface="Helvetica Neue"/>
                <a:cs typeface="Helvetica Neue"/>
                <a:sym typeface="Helvetica Neue"/>
              </a:rPr>
              <a:t>CONs</a:t>
            </a:r>
          </a:p>
          <a:p>
            <a:pPr marL="457200" marR="0" lvl="0" indent="-419100" algn="l" rtl="0">
              <a:lnSpc>
                <a:spcPct val="100000"/>
              </a:lnSpc>
              <a:spcBef>
                <a:spcPts val="0"/>
              </a:spcBef>
              <a:spcAft>
                <a:spcPts val="0"/>
              </a:spcAft>
              <a:buSzPts val="3000"/>
              <a:buFont typeface="Helvetica Neue Light"/>
              <a:buChar char="●"/>
            </a:pPr>
            <a:r>
              <a:rPr lang="en-GB" sz="1200" dirty="0">
                <a:latin typeface="Helvetica Neue Light"/>
                <a:ea typeface="Helvetica Neue Light"/>
                <a:cs typeface="Helvetica Neue Light"/>
                <a:sym typeface="Helvetica Neue Light"/>
              </a:rPr>
              <a:t>movement is </a:t>
            </a:r>
            <a:r>
              <a:rPr lang="en-GB" sz="1200" b="1" dirty="0">
                <a:solidFill>
                  <a:srgbClr val="980000"/>
                </a:solidFill>
                <a:latin typeface="Helvetica Neue"/>
                <a:ea typeface="Helvetica Neue"/>
                <a:cs typeface="Helvetica Neue"/>
                <a:sym typeface="Helvetica Neue"/>
              </a:rPr>
              <a:t>partially detected</a:t>
            </a:r>
            <a:r>
              <a:rPr lang="en-GB" sz="1200" dirty="0">
                <a:latin typeface="Helvetica Neue Light"/>
                <a:ea typeface="Helvetica Neue Light"/>
                <a:cs typeface="Helvetica Neue Light"/>
                <a:sym typeface="Helvetica Neue Light"/>
              </a:rPr>
              <a:t> </a:t>
            </a:r>
            <a:br>
              <a:rPr lang="en-GB" sz="1200" dirty="0">
                <a:latin typeface="Helvetica Neue Light"/>
                <a:ea typeface="Helvetica Neue Light"/>
                <a:cs typeface="Helvetica Neue Light"/>
                <a:sym typeface="Helvetica Neue Light"/>
              </a:rPr>
            </a:br>
            <a:r>
              <a:rPr lang="en-GB" sz="1200" dirty="0">
                <a:latin typeface="Helvetica Neue Light"/>
                <a:ea typeface="Helvetica Neue Light"/>
                <a:cs typeface="Helvetica Neue Light"/>
                <a:sym typeface="Helvetica Neue Light"/>
              </a:rPr>
              <a:t>(only when </a:t>
            </a:r>
            <a:r>
              <a:rPr lang="en-GB" sz="1200" dirty="0" err="1">
                <a:latin typeface="Helvetica Neue Light"/>
                <a:ea typeface="Helvetica Neue Light"/>
                <a:cs typeface="Helvetica Neue Light"/>
                <a:sym typeface="Helvetica Neue Light"/>
              </a:rPr>
              <a:t>checkins</a:t>
            </a:r>
            <a:r>
              <a:rPr lang="en-GB" sz="1200" dirty="0">
                <a:latin typeface="Helvetica Neue Light"/>
                <a:ea typeface="Helvetica Neue Light"/>
                <a:cs typeface="Helvetica Neue Light"/>
                <a:sym typeface="Helvetica Neue Light"/>
              </a:rPr>
              <a:t> are made)</a:t>
            </a:r>
          </a:p>
          <a:p>
            <a:pPr marL="457200" marR="0" lvl="0" indent="-419100" algn="l" rtl="0">
              <a:lnSpc>
                <a:spcPct val="100000"/>
              </a:lnSpc>
              <a:spcBef>
                <a:spcPts val="0"/>
              </a:spcBef>
              <a:spcAft>
                <a:spcPts val="0"/>
              </a:spcAft>
              <a:buSzPts val="3000"/>
              <a:buFont typeface="Helvetica Neue Light"/>
              <a:buChar char="●"/>
            </a:pPr>
            <a:r>
              <a:rPr lang="en-GB" sz="1200" dirty="0">
                <a:latin typeface="Helvetica Neue Light"/>
                <a:ea typeface="Helvetica Neue Light"/>
                <a:cs typeface="Helvetica Neue Light"/>
                <a:sym typeface="Helvetica Neue Light"/>
              </a:rPr>
              <a:t>data </a:t>
            </a:r>
            <a:r>
              <a:rPr lang="en-GB" sz="1200" b="1" dirty="0">
                <a:solidFill>
                  <a:srgbClr val="980000"/>
                </a:solidFill>
                <a:latin typeface="Helvetica Neue"/>
                <a:ea typeface="Helvetica Neue"/>
                <a:cs typeface="Helvetica Neue"/>
                <a:sym typeface="Helvetica Neue"/>
              </a:rPr>
              <a:t>sparsity</a:t>
            </a:r>
            <a:r>
              <a:rPr lang="en-GB" sz="1200" dirty="0">
                <a:latin typeface="Helvetica Neue Light"/>
                <a:ea typeface="Helvetica Neue Light"/>
                <a:cs typeface="Helvetica Neue Light"/>
                <a:sym typeface="Helvetica Neue Light"/>
              </a:rPr>
              <a:t> (more sparse than CDRs)</a:t>
            </a:r>
          </a:p>
          <a:p>
            <a:pPr marL="457200" marR="0" lvl="0" indent="-419100" algn="l" rtl="0">
              <a:lnSpc>
                <a:spcPct val="100000"/>
              </a:lnSpc>
              <a:spcBef>
                <a:spcPts val="0"/>
              </a:spcBef>
              <a:spcAft>
                <a:spcPts val="0"/>
              </a:spcAft>
              <a:buSzPts val="3000"/>
              <a:buFont typeface="Helvetica Neue Light"/>
              <a:buChar char="●"/>
            </a:pPr>
            <a:r>
              <a:rPr lang="en-GB" sz="1200" dirty="0">
                <a:latin typeface="Helvetica Neue Light"/>
                <a:ea typeface="Helvetica Neue Light"/>
                <a:cs typeface="Helvetica Neue Light"/>
                <a:sym typeface="Helvetica Neue Light"/>
              </a:rPr>
              <a:t>position is known at </a:t>
            </a:r>
            <a:r>
              <a:rPr lang="en-GB" sz="1200" b="1" dirty="0">
                <a:solidFill>
                  <a:srgbClr val="980000"/>
                </a:solidFill>
                <a:latin typeface="Helvetica Neue"/>
                <a:ea typeface="Helvetica Neue"/>
                <a:cs typeface="Helvetica Neue"/>
                <a:sym typeface="Helvetica Neue"/>
              </a:rPr>
              <a:t>location level</a:t>
            </a:r>
            <a:r>
              <a:rPr lang="en-GB" sz="1200" dirty="0">
                <a:latin typeface="Helvetica Neue Light"/>
                <a:ea typeface="Helvetica Neue Light"/>
                <a:cs typeface="Helvetica Neue Light"/>
                <a:sym typeface="Helvetica Neue Light"/>
              </a:rPr>
              <a:t> only</a:t>
            </a:r>
          </a:p>
          <a:p>
            <a:pPr marL="457200" marR="0" lvl="0" indent="-419100" algn="l" rtl="0">
              <a:lnSpc>
                <a:spcPct val="100000"/>
              </a:lnSpc>
              <a:spcBef>
                <a:spcPts val="0"/>
              </a:spcBef>
              <a:spcAft>
                <a:spcPts val="0"/>
              </a:spcAft>
              <a:buClr>
                <a:srgbClr val="980000"/>
              </a:buClr>
              <a:buSzPts val="3000"/>
              <a:buFont typeface="Helvetica Neue"/>
              <a:buChar char="●"/>
            </a:pPr>
            <a:r>
              <a:rPr lang="en-GB" sz="1200" b="1" dirty="0">
                <a:solidFill>
                  <a:srgbClr val="980000"/>
                </a:solidFill>
                <a:latin typeface="Helvetica Neue"/>
                <a:ea typeface="Helvetica Neue"/>
                <a:cs typeface="Helvetica Neue"/>
                <a:sym typeface="Helvetica Neue"/>
              </a:rPr>
              <a:t>self-selection bias</a:t>
            </a:r>
          </a:p>
          <a:p>
            <a:endParaRPr lang="en-GB" dirty="0"/>
          </a:p>
        </p:txBody>
      </p:sp>
      <p:sp>
        <p:nvSpPr>
          <p:cNvPr id="4" name="Slide Number Placeholder 3"/>
          <p:cNvSpPr>
            <a:spLocks noGrp="1"/>
          </p:cNvSpPr>
          <p:nvPr>
            <p:ph type="sldNum" sz="quarter" idx="5"/>
          </p:nvPr>
        </p:nvSpPr>
        <p:spPr/>
        <p:txBody>
          <a:bodyPr/>
          <a:lstStyle/>
          <a:p>
            <a:fld id="{C24D0033-7685-4714-B363-AFC3F9F61F0E}" type="slidenum">
              <a:rPr lang="en-GB" smtClean="0"/>
              <a:t>15</a:t>
            </a:fld>
            <a:endParaRPr lang="en-GB"/>
          </a:p>
        </p:txBody>
      </p:sp>
    </p:spTree>
    <p:extLst>
      <p:ext uri="{BB962C8B-B14F-4D97-AF65-F5344CB8AC3E}">
        <p14:creationId xmlns:p14="http://schemas.microsoft.com/office/powerpoint/2010/main" val="754833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3000"/>
              <a:buFont typeface="Arial"/>
              <a:buNone/>
            </a:pPr>
            <a:r>
              <a:rPr lang="en-GB" sz="1200" b="1" dirty="0">
                <a:solidFill>
                  <a:srgbClr val="38761D"/>
                </a:solidFill>
                <a:latin typeface="Helvetica Neue"/>
                <a:ea typeface="Helvetica Neue"/>
                <a:cs typeface="Helvetica Neue"/>
                <a:sym typeface="Helvetica Neue"/>
              </a:rPr>
              <a:t>PROs</a:t>
            </a:r>
          </a:p>
          <a:p>
            <a:pPr marL="457200" marR="0" lvl="0" indent="-419100" algn="l" rtl="0">
              <a:lnSpc>
                <a:spcPct val="100000"/>
              </a:lnSpc>
              <a:spcBef>
                <a:spcPts val="0"/>
              </a:spcBef>
              <a:spcAft>
                <a:spcPts val="0"/>
              </a:spcAft>
              <a:buSzPts val="3000"/>
              <a:buFont typeface="Helvetica Neue Light"/>
              <a:buChar char="●"/>
            </a:pPr>
            <a:r>
              <a:rPr lang="en-GB" sz="1200" dirty="0">
                <a:latin typeface="Helvetica Neue Light"/>
                <a:ea typeface="Helvetica Neue Light"/>
                <a:cs typeface="Helvetica Neue Light"/>
                <a:sym typeface="Helvetica Neue Light"/>
              </a:rPr>
              <a:t>trajectory at </a:t>
            </a:r>
            <a:r>
              <a:rPr lang="en-GB" sz="1200" b="1" dirty="0">
                <a:solidFill>
                  <a:srgbClr val="38761D"/>
                </a:solidFill>
                <a:latin typeface="Helvetica Neue"/>
                <a:ea typeface="Helvetica Neue"/>
                <a:cs typeface="Helvetica Neue"/>
                <a:sym typeface="Helvetica Neue"/>
              </a:rPr>
              <a:t>high </a:t>
            </a:r>
            <a:r>
              <a:rPr lang="en-GB" sz="1200" dirty="0">
                <a:latin typeface="Helvetica Neue Light"/>
                <a:ea typeface="Helvetica Neue Light"/>
                <a:cs typeface="Helvetica Neue Light"/>
                <a:sym typeface="Helvetica Neue Light"/>
              </a:rPr>
              <a:t>spatial and temporal</a:t>
            </a:r>
            <a:r>
              <a:rPr lang="en-GB" sz="1200" b="1" dirty="0">
                <a:solidFill>
                  <a:srgbClr val="38761D"/>
                </a:solidFill>
                <a:latin typeface="Helvetica Neue"/>
                <a:ea typeface="Helvetica Neue"/>
                <a:cs typeface="Helvetica Neue"/>
                <a:sym typeface="Helvetica Neue"/>
              </a:rPr>
              <a:t> resolution</a:t>
            </a:r>
          </a:p>
          <a:p>
            <a:pPr marL="457200" marR="0" lvl="0" indent="-419100" algn="l" rtl="0">
              <a:lnSpc>
                <a:spcPct val="100000"/>
              </a:lnSpc>
              <a:spcBef>
                <a:spcPts val="0"/>
              </a:spcBef>
              <a:spcAft>
                <a:spcPts val="0"/>
              </a:spcAft>
              <a:buSzPts val="3000"/>
              <a:buFont typeface="Helvetica Neue Light"/>
              <a:buChar char="●"/>
            </a:pPr>
            <a:r>
              <a:rPr lang="en-GB" sz="1200" dirty="0">
                <a:latin typeface="Helvetica Neue Light"/>
                <a:ea typeface="Helvetica Neue Light"/>
                <a:cs typeface="Helvetica Neue Light"/>
                <a:sym typeface="Helvetica Neue Light"/>
              </a:rPr>
              <a:t>track the </a:t>
            </a:r>
            <a:r>
              <a:rPr lang="en-GB" sz="1200" b="1" dirty="0">
                <a:solidFill>
                  <a:srgbClr val="38761D"/>
                </a:solidFill>
                <a:latin typeface="Helvetica Neue"/>
                <a:ea typeface="Helvetica Neue"/>
                <a:cs typeface="Helvetica Neue"/>
                <a:sym typeface="Helvetica Neue"/>
              </a:rPr>
              <a:t>full trajectory</a:t>
            </a:r>
            <a:br>
              <a:rPr lang="en-GB" sz="1200" dirty="0">
                <a:latin typeface="Helvetica Neue Light"/>
                <a:ea typeface="Helvetica Neue Light"/>
                <a:cs typeface="Helvetica Neue Light"/>
                <a:sym typeface="Helvetica Neue Light"/>
              </a:rPr>
            </a:br>
            <a:r>
              <a:rPr lang="en-GB" sz="1200" dirty="0">
                <a:latin typeface="Helvetica Neue Light"/>
                <a:ea typeface="Helvetica Neue Light"/>
                <a:cs typeface="Helvetica Neue Light"/>
                <a:sym typeface="Helvetica Neue Light"/>
              </a:rPr>
              <a:t>(e.g., all cars movements)</a:t>
            </a:r>
            <a:br>
              <a:rPr lang="en-GB" sz="1200" dirty="0">
                <a:latin typeface="Helvetica Neue Light"/>
                <a:ea typeface="Helvetica Neue Light"/>
                <a:cs typeface="Helvetica Neue Light"/>
                <a:sym typeface="Helvetica Neue Light"/>
              </a:rPr>
            </a:br>
            <a:endParaRPr lang="en-GB" sz="1200" dirty="0">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r>
              <a:rPr lang="en-GB" sz="1200" b="1" dirty="0">
                <a:solidFill>
                  <a:srgbClr val="980000"/>
                </a:solidFill>
                <a:latin typeface="Helvetica Neue"/>
                <a:ea typeface="Helvetica Neue"/>
                <a:cs typeface="Helvetica Neue"/>
                <a:sym typeface="Helvetica Neue"/>
              </a:rPr>
              <a:t>CONs</a:t>
            </a:r>
          </a:p>
          <a:p>
            <a:pPr marL="457200" marR="0" lvl="0" indent="-419100" algn="l" rtl="0">
              <a:lnSpc>
                <a:spcPct val="100000"/>
              </a:lnSpc>
              <a:spcBef>
                <a:spcPts val="0"/>
              </a:spcBef>
              <a:spcAft>
                <a:spcPts val="0"/>
              </a:spcAft>
              <a:buSzPts val="3000"/>
              <a:buFont typeface="Helvetica Neue Light"/>
              <a:buChar char="●"/>
            </a:pPr>
            <a:r>
              <a:rPr lang="en-GB" sz="1200" b="1" dirty="0">
                <a:solidFill>
                  <a:srgbClr val="980000"/>
                </a:solidFill>
                <a:latin typeface="Helvetica Neue"/>
                <a:ea typeface="Helvetica Neue"/>
                <a:cs typeface="Helvetica Neue"/>
                <a:sym typeface="Helvetica Neue"/>
              </a:rPr>
              <a:t>no objective</a:t>
            </a:r>
            <a:r>
              <a:rPr lang="en-GB" sz="1200" dirty="0">
                <a:latin typeface="Helvetica Neue Light"/>
                <a:ea typeface="Helvetica Neue Light"/>
                <a:cs typeface="Helvetica Neue Light"/>
                <a:sym typeface="Helvetica Neue Light"/>
              </a:rPr>
              <a:t> definition of location</a:t>
            </a:r>
            <a:br>
              <a:rPr lang="en-GB" sz="1200" dirty="0">
                <a:latin typeface="Helvetica Neue Light"/>
                <a:ea typeface="Helvetica Neue Light"/>
                <a:cs typeface="Helvetica Neue Light"/>
                <a:sym typeface="Helvetica Neue Light"/>
              </a:rPr>
            </a:br>
            <a:r>
              <a:rPr lang="en-GB" sz="1200" dirty="0">
                <a:latin typeface="Helvetica Neue Light"/>
                <a:ea typeface="Helvetica Neue Light"/>
                <a:cs typeface="Helvetica Neue Light"/>
                <a:sym typeface="Helvetica Neue Light"/>
              </a:rPr>
              <a:t>(</a:t>
            </a:r>
            <a:r>
              <a:rPr lang="en-GB" sz="1200" dirty="0" err="1">
                <a:latin typeface="Helvetica Neue Light"/>
                <a:ea typeface="Helvetica Neue Light"/>
                <a:cs typeface="Helvetica Neue Light"/>
                <a:sym typeface="Helvetica Neue Light"/>
              </a:rPr>
              <a:t>preprocessing</a:t>
            </a:r>
            <a:r>
              <a:rPr lang="en-GB" sz="1200" dirty="0">
                <a:latin typeface="Helvetica Neue Light"/>
                <a:ea typeface="Helvetica Neue Light"/>
                <a:cs typeface="Helvetica Neue Light"/>
                <a:sym typeface="Helvetica Neue Light"/>
              </a:rPr>
              <a:t> is needed)</a:t>
            </a:r>
          </a:p>
          <a:p>
            <a:pPr marL="457200" marR="0" lvl="0" indent="-419100" algn="l" rtl="0">
              <a:lnSpc>
                <a:spcPct val="100000"/>
              </a:lnSpc>
              <a:spcBef>
                <a:spcPts val="0"/>
              </a:spcBef>
              <a:spcAft>
                <a:spcPts val="0"/>
              </a:spcAft>
              <a:buSzPts val="3000"/>
              <a:buFont typeface="Helvetica Neue Light"/>
              <a:buChar char="●"/>
            </a:pPr>
            <a:r>
              <a:rPr lang="en-GB" sz="1200" b="1" dirty="0">
                <a:solidFill>
                  <a:srgbClr val="980000"/>
                </a:solidFill>
                <a:latin typeface="Helvetica Neue"/>
                <a:ea typeface="Helvetica Neue"/>
                <a:cs typeface="Helvetica Neue"/>
                <a:sym typeface="Helvetica Neue"/>
              </a:rPr>
              <a:t>errors</a:t>
            </a:r>
            <a:r>
              <a:rPr lang="en-GB" sz="1200" dirty="0">
                <a:latin typeface="Helvetica Neue Light"/>
                <a:ea typeface="Helvetica Neue Light"/>
                <a:cs typeface="Helvetica Neue Light"/>
                <a:sym typeface="Helvetica Neue Light"/>
              </a:rPr>
              <a:t> when signal is noisy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a:ea typeface="Helvetica Neue Light"/>
                <a:cs typeface="Helvetica Neue Light"/>
                <a:sym typeface="Helvetica Neue Light"/>
              </a:rPr>
              <a:t>Preprocessing on GPS data</a:t>
            </a:r>
            <a:endParaRPr lang="en-US" sz="1200" i="0" u="none" strike="noStrike" cap="none" dirty="0">
              <a:latin typeface="Helvetica Neue Light"/>
              <a:ea typeface="Helvetica Neue Light"/>
              <a:cs typeface="Helvetica Neue Light"/>
              <a:sym typeface="Helvetica Neue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Helvetica Neue Light"/>
                <a:ea typeface="Helvetica Neue Light"/>
                <a:cs typeface="Helvetica Neue Light"/>
                <a:sym typeface="Helvetica Neue Light"/>
              </a:rPr>
              <a:t>Some common steps to apply on GPS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Helvetica Neue"/>
                <a:ea typeface="Helvetica Neue"/>
                <a:cs typeface="Helvetica Neue"/>
                <a:sym typeface="Helvetica Neue"/>
              </a:rPr>
              <a:t>location detection</a:t>
            </a:r>
            <a:br>
              <a:rPr lang="en-GB" sz="1200" dirty="0">
                <a:latin typeface="Helvetica Neue Light"/>
                <a:ea typeface="Helvetica Neue Light"/>
                <a:cs typeface="Helvetica Neue Light"/>
                <a:sym typeface="Helvetica Neue Light"/>
              </a:rPr>
            </a:br>
            <a:r>
              <a:rPr lang="en-GB" sz="1200" dirty="0">
                <a:latin typeface="Helvetica Neue Light"/>
                <a:ea typeface="Helvetica Neue Light"/>
                <a:cs typeface="Helvetica Neue Light"/>
                <a:sym typeface="Helvetica Neue Light"/>
              </a:rPr>
              <a:t>group points into one meaningful location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Helvetica Neue"/>
                <a:ea typeface="Helvetica Neue"/>
                <a:cs typeface="Helvetica Neue"/>
                <a:sym typeface="Helvetica Neue"/>
              </a:rPr>
              <a:t>trajectory segmentation</a:t>
            </a:r>
            <a:br>
              <a:rPr lang="en-GB" sz="1200" dirty="0">
                <a:latin typeface="Helvetica Neue Light"/>
                <a:ea typeface="Helvetica Neue Light"/>
                <a:cs typeface="Helvetica Neue Light"/>
                <a:sym typeface="Helvetica Neue Light"/>
              </a:rPr>
            </a:br>
            <a:r>
              <a:rPr lang="en-GB" sz="1200" dirty="0">
                <a:latin typeface="Helvetica Neue Light"/>
                <a:ea typeface="Helvetica Neue Light"/>
                <a:cs typeface="Helvetica Neue Light"/>
                <a:sym typeface="Helvetica Neue Light"/>
              </a:rPr>
              <a:t>split a trajectory in sub-trajectories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Helvetica Neue Light"/>
              <a:ea typeface="Helvetica Neue Light"/>
              <a:cs typeface="Helvetica Neue Light"/>
              <a:sym typeface="Helvetica Neue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Light"/>
                <a:ea typeface="Helvetica Neue Light"/>
                <a:cs typeface="Helvetica Neue Light"/>
                <a:sym typeface="Helvetica Neue Light"/>
              </a:rPr>
              <a:t>Stay Point detection algorithm </a:t>
            </a:r>
            <a:endParaRPr lang="en-US" sz="1200" i="0" u="none" strike="noStrike" cap="none" dirty="0">
              <a:latin typeface="Helvetica Neue Light"/>
              <a:ea typeface="Helvetica Neue Light"/>
              <a:cs typeface="Helvetica Neue Light"/>
              <a:sym typeface="Helvetica Neue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dk1"/>
                </a:solidFill>
                <a:latin typeface="Helvetica Neue Light"/>
                <a:ea typeface="Helvetica Neue Light"/>
                <a:cs typeface="Helvetica Neue Light"/>
                <a:sym typeface="Helvetica Neue Light"/>
              </a:rPr>
              <a:t>The points are scanned in temporal order, then if the following condition holds:</a:t>
            </a:r>
            <a:endParaRPr lang="en-GB" sz="1200" dirty="0">
              <a:latin typeface="Helvetica Neue Light"/>
              <a:ea typeface="Helvetica Neue Light"/>
              <a:cs typeface="Helvetica Neue Light"/>
              <a:sym typeface="Helvetica Neue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Helvetica Neue Light"/>
              <a:ea typeface="Helvetica Neue Light"/>
              <a:cs typeface="Helvetica Neue Light"/>
              <a:sym typeface="Helvetica Neue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Helvetica Neue Light"/>
                <a:ea typeface="Helvetica Neue Light"/>
                <a:cs typeface="Helvetica Neue Light"/>
                <a:sym typeface="Helvetica Neue Light"/>
              </a:rPr>
              <a:t>If ( di+1 ,di) &lt;= Vitesse * t(i+1,i) </a:t>
            </a:r>
          </a:p>
          <a:p>
            <a:pPr marL="0" marR="0" lvl="0" indent="0" algn="l" rtl="0">
              <a:lnSpc>
                <a:spcPct val="100000"/>
              </a:lnSpc>
              <a:spcBef>
                <a:spcPts val="0"/>
              </a:spcBef>
              <a:spcAft>
                <a:spcPts val="0"/>
              </a:spcAft>
              <a:buNone/>
            </a:pPr>
            <a:r>
              <a:rPr lang="en-GB" sz="1200" dirty="0">
                <a:latin typeface="Helvetica Neue Light"/>
                <a:ea typeface="Helvetica Neue Light"/>
                <a:cs typeface="Helvetica Neue Light"/>
                <a:sym typeface="Helvetica Neue Light"/>
              </a:rPr>
              <a:t>the points belong to the same stay point </a:t>
            </a:r>
          </a:p>
          <a:p>
            <a:pPr marL="0" marR="0" lvl="0" indent="0" algn="l" rtl="0">
              <a:lnSpc>
                <a:spcPct val="100000"/>
              </a:lnSpc>
              <a:spcBef>
                <a:spcPts val="0"/>
              </a:spcBef>
              <a:spcAft>
                <a:spcPts val="0"/>
              </a:spcAft>
              <a:buNone/>
            </a:pPr>
            <a:endParaRPr lang="en-GB" sz="1200" dirty="0">
              <a:latin typeface="Helvetica Neue Light"/>
              <a:ea typeface="Helvetica Neue Light"/>
              <a:cs typeface="Helvetica Neue Light"/>
              <a:sym typeface="Helvetica Neue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Helvetica Neue Light"/>
              <a:ea typeface="Helvetica Neue Light"/>
              <a:cs typeface="Helvetica Neue Light"/>
              <a:sym typeface="Helvetica Neue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Helvetica Neue Light"/>
              <a:ea typeface="Helvetica Neue Light"/>
              <a:cs typeface="Helvetica Neue Light"/>
              <a:sym typeface="Helvetica Neue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Helvetica Neue Light"/>
              <a:ea typeface="Helvetica Neue Light"/>
              <a:cs typeface="Helvetica Neue Light"/>
              <a:sym typeface="Helvetica Neue Light"/>
            </a:endParaRPr>
          </a:p>
          <a:p>
            <a:endParaRPr lang="en-GB" dirty="0"/>
          </a:p>
          <a:p>
            <a:endParaRPr lang="en-GB" dirty="0"/>
          </a:p>
        </p:txBody>
      </p:sp>
      <p:sp>
        <p:nvSpPr>
          <p:cNvPr id="4" name="Slide Number Placeholder 3"/>
          <p:cNvSpPr>
            <a:spLocks noGrp="1"/>
          </p:cNvSpPr>
          <p:nvPr>
            <p:ph type="sldNum" sz="quarter" idx="5"/>
          </p:nvPr>
        </p:nvSpPr>
        <p:spPr/>
        <p:txBody>
          <a:bodyPr/>
          <a:lstStyle/>
          <a:p>
            <a:fld id="{C24D0033-7685-4714-B363-AFC3F9F61F0E}" type="slidenum">
              <a:rPr lang="en-GB" smtClean="0"/>
              <a:t>16</a:t>
            </a:fld>
            <a:endParaRPr lang="en-GB"/>
          </a:p>
        </p:txBody>
      </p:sp>
    </p:spTree>
    <p:extLst>
      <p:ext uri="{BB962C8B-B14F-4D97-AF65-F5344CB8AC3E}">
        <p14:creationId xmlns:p14="http://schemas.microsoft.com/office/powerpoint/2010/main" val="114009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4D0033-7685-4714-B363-AFC3F9F61F0E}" type="slidenum">
              <a:rPr lang="en-GB" smtClean="0"/>
              <a:t>22</a:t>
            </a:fld>
            <a:endParaRPr lang="en-GB"/>
          </a:p>
        </p:txBody>
      </p:sp>
    </p:spTree>
    <p:extLst>
      <p:ext uri="{BB962C8B-B14F-4D97-AF65-F5344CB8AC3E}">
        <p14:creationId xmlns:p14="http://schemas.microsoft.com/office/powerpoint/2010/main" val="1316039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df9a667e0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600" b="0" i="0" u="none" strike="noStrike" cap="none">
              <a:solidFill>
                <a:schemeClr val="dk1"/>
              </a:solidFill>
              <a:latin typeface="Calibri"/>
              <a:ea typeface="Calibri"/>
              <a:cs typeface="Calibri"/>
              <a:sym typeface="Calibri"/>
            </a:endParaRPr>
          </a:p>
        </p:txBody>
      </p:sp>
      <p:sp>
        <p:nvSpPr>
          <p:cNvPr id="64" name="Google Shape;64;g6df9a667e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436E3-65C2-C026-E64F-B5DA0B6868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C712B2B-34A9-3A90-DA4B-BD6F12160E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74E45C7-95B9-9398-D5E4-8CB3D1FED32E}"/>
              </a:ext>
            </a:extLst>
          </p:cNvPr>
          <p:cNvSpPr>
            <a:spLocks noGrp="1"/>
          </p:cNvSpPr>
          <p:nvPr>
            <p:ph type="dt" sz="half" idx="10"/>
          </p:nvPr>
        </p:nvSpPr>
        <p:spPr/>
        <p:txBody>
          <a:bodyPr/>
          <a:lstStyle/>
          <a:p>
            <a:fld id="{C8BFC960-6DAA-4725-A115-04C3976BDB9A}" type="datetimeFigureOut">
              <a:rPr lang="en-GB" smtClean="0"/>
              <a:t>09/12/2022</a:t>
            </a:fld>
            <a:endParaRPr lang="en-GB"/>
          </a:p>
        </p:txBody>
      </p:sp>
      <p:sp>
        <p:nvSpPr>
          <p:cNvPr id="5" name="Footer Placeholder 4">
            <a:extLst>
              <a:ext uri="{FF2B5EF4-FFF2-40B4-BE49-F238E27FC236}">
                <a16:creationId xmlns:a16="http://schemas.microsoft.com/office/drawing/2014/main" id="{C514DC9E-3749-9968-8DE4-0AD21EDB1B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CDFF76-DB47-9133-120D-DDE19DE2DC35}"/>
              </a:ext>
            </a:extLst>
          </p:cNvPr>
          <p:cNvSpPr>
            <a:spLocks noGrp="1"/>
          </p:cNvSpPr>
          <p:nvPr>
            <p:ph type="sldNum" sz="quarter" idx="12"/>
          </p:nvPr>
        </p:nvSpPr>
        <p:spPr/>
        <p:txBody>
          <a:bodyPr/>
          <a:lstStyle/>
          <a:p>
            <a:fld id="{F356FCE7-8362-4E6C-A7CF-745202151367}" type="slidenum">
              <a:rPr lang="en-GB" smtClean="0"/>
              <a:t>‹#›</a:t>
            </a:fld>
            <a:endParaRPr lang="en-GB"/>
          </a:p>
        </p:txBody>
      </p:sp>
    </p:spTree>
    <p:extLst>
      <p:ext uri="{BB962C8B-B14F-4D97-AF65-F5344CB8AC3E}">
        <p14:creationId xmlns:p14="http://schemas.microsoft.com/office/powerpoint/2010/main" val="2986920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4F8B-53C8-695A-EFD8-C28F0F0BCE2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60F5AB-F560-CE94-0CC2-F325DF35CF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917098-ACC5-985B-5A19-7E10F48FC5DD}"/>
              </a:ext>
            </a:extLst>
          </p:cNvPr>
          <p:cNvSpPr>
            <a:spLocks noGrp="1"/>
          </p:cNvSpPr>
          <p:nvPr>
            <p:ph type="dt" sz="half" idx="10"/>
          </p:nvPr>
        </p:nvSpPr>
        <p:spPr/>
        <p:txBody>
          <a:bodyPr/>
          <a:lstStyle/>
          <a:p>
            <a:fld id="{C8BFC960-6DAA-4725-A115-04C3976BDB9A}" type="datetimeFigureOut">
              <a:rPr lang="en-GB" smtClean="0"/>
              <a:t>09/12/2022</a:t>
            </a:fld>
            <a:endParaRPr lang="en-GB"/>
          </a:p>
        </p:txBody>
      </p:sp>
      <p:sp>
        <p:nvSpPr>
          <p:cNvPr id="5" name="Footer Placeholder 4">
            <a:extLst>
              <a:ext uri="{FF2B5EF4-FFF2-40B4-BE49-F238E27FC236}">
                <a16:creationId xmlns:a16="http://schemas.microsoft.com/office/drawing/2014/main" id="{8F4C9279-9717-C102-0BF1-B433BA2763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358563-C995-14F8-EAF9-52638FF3676B}"/>
              </a:ext>
            </a:extLst>
          </p:cNvPr>
          <p:cNvSpPr>
            <a:spLocks noGrp="1"/>
          </p:cNvSpPr>
          <p:nvPr>
            <p:ph type="sldNum" sz="quarter" idx="12"/>
          </p:nvPr>
        </p:nvSpPr>
        <p:spPr/>
        <p:txBody>
          <a:bodyPr/>
          <a:lstStyle/>
          <a:p>
            <a:fld id="{F356FCE7-8362-4E6C-A7CF-745202151367}" type="slidenum">
              <a:rPr lang="en-GB" smtClean="0"/>
              <a:t>‹#›</a:t>
            </a:fld>
            <a:endParaRPr lang="en-GB"/>
          </a:p>
        </p:txBody>
      </p:sp>
    </p:spTree>
    <p:extLst>
      <p:ext uri="{BB962C8B-B14F-4D97-AF65-F5344CB8AC3E}">
        <p14:creationId xmlns:p14="http://schemas.microsoft.com/office/powerpoint/2010/main" val="2077792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F16CFB-5F1E-CDE3-782F-63957457C0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B3D462A-1416-A252-0D96-54E27FD2A5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B4FEBD-A667-EEF4-CF72-716DFCD1CFCA}"/>
              </a:ext>
            </a:extLst>
          </p:cNvPr>
          <p:cNvSpPr>
            <a:spLocks noGrp="1"/>
          </p:cNvSpPr>
          <p:nvPr>
            <p:ph type="dt" sz="half" idx="10"/>
          </p:nvPr>
        </p:nvSpPr>
        <p:spPr/>
        <p:txBody>
          <a:bodyPr/>
          <a:lstStyle/>
          <a:p>
            <a:fld id="{C8BFC960-6DAA-4725-A115-04C3976BDB9A}" type="datetimeFigureOut">
              <a:rPr lang="en-GB" smtClean="0"/>
              <a:t>09/12/2022</a:t>
            </a:fld>
            <a:endParaRPr lang="en-GB"/>
          </a:p>
        </p:txBody>
      </p:sp>
      <p:sp>
        <p:nvSpPr>
          <p:cNvPr id="5" name="Footer Placeholder 4">
            <a:extLst>
              <a:ext uri="{FF2B5EF4-FFF2-40B4-BE49-F238E27FC236}">
                <a16:creationId xmlns:a16="http://schemas.microsoft.com/office/drawing/2014/main" id="{A0DC11E2-7AB4-9DEC-D0B3-FB91AB5248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89101AE-C655-DA54-6267-4748936516F7}"/>
              </a:ext>
            </a:extLst>
          </p:cNvPr>
          <p:cNvSpPr>
            <a:spLocks noGrp="1"/>
          </p:cNvSpPr>
          <p:nvPr>
            <p:ph type="sldNum" sz="quarter" idx="12"/>
          </p:nvPr>
        </p:nvSpPr>
        <p:spPr/>
        <p:txBody>
          <a:bodyPr/>
          <a:lstStyle/>
          <a:p>
            <a:fld id="{F356FCE7-8362-4E6C-A7CF-745202151367}" type="slidenum">
              <a:rPr lang="en-GB" smtClean="0"/>
              <a:t>‹#›</a:t>
            </a:fld>
            <a:endParaRPr lang="en-GB"/>
          </a:p>
        </p:txBody>
      </p:sp>
    </p:spTree>
    <p:extLst>
      <p:ext uri="{BB962C8B-B14F-4D97-AF65-F5344CB8AC3E}">
        <p14:creationId xmlns:p14="http://schemas.microsoft.com/office/powerpoint/2010/main" val="2223753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3E24-A809-1205-F90F-003A32767E9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4C44F18-7EE7-0F68-EA48-3DF3E7D3AE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0CC84B-9425-DAC7-27E2-58EEA0F955C9}"/>
              </a:ext>
            </a:extLst>
          </p:cNvPr>
          <p:cNvSpPr>
            <a:spLocks noGrp="1"/>
          </p:cNvSpPr>
          <p:nvPr>
            <p:ph type="dt" sz="half" idx="10"/>
          </p:nvPr>
        </p:nvSpPr>
        <p:spPr/>
        <p:txBody>
          <a:bodyPr/>
          <a:lstStyle/>
          <a:p>
            <a:fld id="{C8BFC960-6DAA-4725-A115-04C3976BDB9A}" type="datetimeFigureOut">
              <a:rPr lang="en-GB" smtClean="0"/>
              <a:t>09/12/2022</a:t>
            </a:fld>
            <a:endParaRPr lang="en-GB"/>
          </a:p>
        </p:txBody>
      </p:sp>
      <p:sp>
        <p:nvSpPr>
          <p:cNvPr id="5" name="Footer Placeholder 4">
            <a:extLst>
              <a:ext uri="{FF2B5EF4-FFF2-40B4-BE49-F238E27FC236}">
                <a16:creationId xmlns:a16="http://schemas.microsoft.com/office/drawing/2014/main" id="{2A892781-DB3B-1A06-0944-50C78BA3CB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0C30B4-39AC-E30E-5DB8-CD2444C27F79}"/>
              </a:ext>
            </a:extLst>
          </p:cNvPr>
          <p:cNvSpPr>
            <a:spLocks noGrp="1"/>
          </p:cNvSpPr>
          <p:nvPr>
            <p:ph type="sldNum" sz="quarter" idx="12"/>
          </p:nvPr>
        </p:nvSpPr>
        <p:spPr/>
        <p:txBody>
          <a:bodyPr/>
          <a:lstStyle/>
          <a:p>
            <a:fld id="{F356FCE7-8362-4E6C-A7CF-745202151367}" type="slidenum">
              <a:rPr lang="en-GB" smtClean="0"/>
              <a:t>‹#›</a:t>
            </a:fld>
            <a:endParaRPr lang="en-GB"/>
          </a:p>
        </p:txBody>
      </p:sp>
    </p:spTree>
    <p:extLst>
      <p:ext uri="{BB962C8B-B14F-4D97-AF65-F5344CB8AC3E}">
        <p14:creationId xmlns:p14="http://schemas.microsoft.com/office/powerpoint/2010/main" val="339758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636-A8D6-3B71-B727-7947AA6236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05E2572-A34B-42E1-4B60-1636753788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ED0CA5-D768-A398-FB6F-E130ACC4622D}"/>
              </a:ext>
            </a:extLst>
          </p:cNvPr>
          <p:cNvSpPr>
            <a:spLocks noGrp="1"/>
          </p:cNvSpPr>
          <p:nvPr>
            <p:ph type="dt" sz="half" idx="10"/>
          </p:nvPr>
        </p:nvSpPr>
        <p:spPr/>
        <p:txBody>
          <a:bodyPr/>
          <a:lstStyle/>
          <a:p>
            <a:fld id="{C8BFC960-6DAA-4725-A115-04C3976BDB9A}" type="datetimeFigureOut">
              <a:rPr lang="en-GB" smtClean="0"/>
              <a:t>09/12/2022</a:t>
            </a:fld>
            <a:endParaRPr lang="en-GB"/>
          </a:p>
        </p:txBody>
      </p:sp>
      <p:sp>
        <p:nvSpPr>
          <p:cNvPr id="5" name="Footer Placeholder 4">
            <a:extLst>
              <a:ext uri="{FF2B5EF4-FFF2-40B4-BE49-F238E27FC236}">
                <a16:creationId xmlns:a16="http://schemas.microsoft.com/office/drawing/2014/main" id="{D1021D99-CBA7-B7B0-2828-F4A9FBCF72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72E87F-69A8-5949-CED1-C616829D9FE4}"/>
              </a:ext>
            </a:extLst>
          </p:cNvPr>
          <p:cNvSpPr>
            <a:spLocks noGrp="1"/>
          </p:cNvSpPr>
          <p:nvPr>
            <p:ph type="sldNum" sz="quarter" idx="12"/>
          </p:nvPr>
        </p:nvSpPr>
        <p:spPr/>
        <p:txBody>
          <a:bodyPr/>
          <a:lstStyle/>
          <a:p>
            <a:fld id="{F356FCE7-8362-4E6C-A7CF-745202151367}" type="slidenum">
              <a:rPr lang="en-GB" smtClean="0"/>
              <a:t>‹#›</a:t>
            </a:fld>
            <a:endParaRPr lang="en-GB"/>
          </a:p>
        </p:txBody>
      </p:sp>
    </p:spTree>
    <p:extLst>
      <p:ext uri="{BB962C8B-B14F-4D97-AF65-F5344CB8AC3E}">
        <p14:creationId xmlns:p14="http://schemas.microsoft.com/office/powerpoint/2010/main" val="619973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AEA7-33FB-C0A2-7836-73EE2D5A86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988190A-30DE-3746-9744-B04EAEB07D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0D8416-F9FE-8FD5-8C6C-43F59F7E5F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D344612-BCDE-03FE-2A41-078C90E0F9B9}"/>
              </a:ext>
            </a:extLst>
          </p:cNvPr>
          <p:cNvSpPr>
            <a:spLocks noGrp="1"/>
          </p:cNvSpPr>
          <p:nvPr>
            <p:ph type="dt" sz="half" idx="10"/>
          </p:nvPr>
        </p:nvSpPr>
        <p:spPr/>
        <p:txBody>
          <a:bodyPr/>
          <a:lstStyle/>
          <a:p>
            <a:fld id="{C8BFC960-6DAA-4725-A115-04C3976BDB9A}" type="datetimeFigureOut">
              <a:rPr lang="en-GB" smtClean="0"/>
              <a:t>09/12/2022</a:t>
            </a:fld>
            <a:endParaRPr lang="en-GB"/>
          </a:p>
        </p:txBody>
      </p:sp>
      <p:sp>
        <p:nvSpPr>
          <p:cNvPr id="6" name="Footer Placeholder 5">
            <a:extLst>
              <a:ext uri="{FF2B5EF4-FFF2-40B4-BE49-F238E27FC236}">
                <a16:creationId xmlns:a16="http://schemas.microsoft.com/office/drawing/2014/main" id="{240F0874-9777-8C6B-2751-06F25EFC70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8279CB-2F66-D1F0-3125-81E436B1333D}"/>
              </a:ext>
            </a:extLst>
          </p:cNvPr>
          <p:cNvSpPr>
            <a:spLocks noGrp="1"/>
          </p:cNvSpPr>
          <p:nvPr>
            <p:ph type="sldNum" sz="quarter" idx="12"/>
          </p:nvPr>
        </p:nvSpPr>
        <p:spPr/>
        <p:txBody>
          <a:bodyPr/>
          <a:lstStyle/>
          <a:p>
            <a:fld id="{F356FCE7-8362-4E6C-A7CF-745202151367}" type="slidenum">
              <a:rPr lang="en-GB" smtClean="0"/>
              <a:t>‹#›</a:t>
            </a:fld>
            <a:endParaRPr lang="en-GB"/>
          </a:p>
        </p:txBody>
      </p:sp>
    </p:spTree>
    <p:extLst>
      <p:ext uri="{BB962C8B-B14F-4D97-AF65-F5344CB8AC3E}">
        <p14:creationId xmlns:p14="http://schemas.microsoft.com/office/powerpoint/2010/main" val="1814736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1DAD-F70D-C3DF-6CE2-1A1EB752F63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64F7C4-C348-0D6F-11F1-A534A07916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4A9DE5-55DF-41DE-3117-579FBD08B1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4C066B1-5D05-DAEF-946E-B92D3CB08F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1E4DF8-0883-755D-E9F4-E9AA6B7EB9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E75DDC6-5633-989D-C470-C5DCF4EE7324}"/>
              </a:ext>
            </a:extLst>
          </p:cNvPr>
          <p:cNvSpPr>
            <a:spLocks noGrp="1"/>
          </p:cNvSpPr>
          <p:nvPr>
            <p:ph type="dt" sz="half" idx="10"/>
          </p:nvPr>
        </p:nvSpPr>
        <p:spPr/>
        <p:txBody>
          <a:bodyPr/>
          <a:lstStyle/>
          <a:p>
            <a:fld id="{C8BFC960-6DAA-4725-A115-04C3976BDB9A}" type="datetimeFigureOut">
              <a:rPr lang="en-GB" smtClean="0"/>
              <a:t>09/12/2022</a:t>
            </a:fld>
            <a:endParaRPr lang="en-GB"/>
          </a:p>
        </p:txBody>
      </p:sp>
      <p:sp>
        <p:nvSpPr>
          <p:cNvPr id="8" name="Footer Placeholder 7">
            <a:extLst>
              <a:ext uri="{FF2B5EF4-FFF2-40B4-BE49-F238E27FC236}">
                <a16:creationId xmlns:a16="http://schemas.microsoft.com/office/drawing/2014/main" id="{179DB974-DA6B-7BE7-35E6-AA02657B0B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FCB4D50-731D-FCC1-5615-562BE7E1AF81}"/>
              </a:ext>
            </a:extLst>
          </p:cNvPr>
          <p:cNvSpPr>
            <a:spLocks noGrp="1"/>
          </p:cNvSpPr>
          <p:nvPr>
            <p:ph type="sldNum" sz="quarter" idx="12"/>
          </p:nvPr>
        </p:nvSpPr>
        <p:spPr/>
        <p:txBody>
          <a:bodyPr/>
          <a:lstStyle/>
          <a:p>
            <a:fld id="{F356FCE7-8362-4E6C-A7CF-745202151367}" type="slidenum">
              <a:rPr lang="en-GB" smtClean="0"/>
              <a:t>‹#›</a:t>
            </a:fld>
            <a:endParaRPr lang="en-GB"/>
          </a:p>
        </p:txBody>
      </p:sp>
    </p:spTree>
    <p:extLst>
      <p:ext uri="{BB962C8B-B14F-4D97-AF65-F5344CB8AC3E}">
        <p14:creationId xmlns:p14="http://schemas.microsoft.com/office/powerpoint/2010/main" val="218583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34FEF-03A1-BF6D-9D8B-A3AB0D26D5A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A98C5D7-E58D-1DAB-9179-07D30160AA8B}"/>
              </a:ext>
            </a:extLst>
          </p:cNvPr>
          <p:cNvSpPr>
            <a:spLocks noGrp="1"/>
          </p:cNvSpPr>
          <p:nvPr>
            <p:ph type="dt" sz="half" idx="10"/>
          </p:nvPr>
        </p:nvSpPr>
        <p:spPr/>
        <p:txBody>
          <a:bodyPr/>
          <a:lstStyle/>
          <a:p>
            <a:fld id="{C8BFC960-6DAA-4725-A115-04C3976BDB9A}" type="datetimeFigureOut">
              <a:rPr lang="en-GB" smtClean="0"/>
              <a:t>09/12/2022</a:t>
            </a:fld>
            <a:endParaRPr lang="en-GB"/>
          </a:p>
        </p:txBody>
      </p:sp>
      <p:sp>
        <p:nvSpPr>
          <p:cNvPr id="4" name="Footer Placeholder 3">
            <a:extLst>
              <a:ext uri="{FF2B5EF4-FFF2-40B4-BE49-F238E27FC236}">
                <a16:creationId xmlns:a16="http://schemas.microsoft.com/office/drawing/2014/main" id="{C05E6C54-E795-AF93-B1EB-5B5EACB517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9784C54-1C9A-73B7-2587-9531465778AB}"/>
              </a:ext>
            </a:extLst>
          </p:cNvPr>
          <p:cNvSpPr>
            <a:spLocks noGrp="1"/>
          </p:cNvSpPr>
          <p:nvPr>
            <p:ph type="sldNum" sz="quarter" idx="12"/>
          </p:nvPr>
        </p:nvSpPr>
        <p:spPr/>
        <p:txBody>
          <a:bodyPr/>
          <a:lstStyle/>
          <a:p>
            <a:fld id="{F356FCE7-8362-4E6C-A7CF-745202151367}" type="slidenum">
              <a:rPr lang="en-GB" smtClean="0"/>
              <a:t>‹#›</a:t>
            </a:fld>
            <a:endParaRPr lang="en-GB"/>
          </a:p>
        </p:txBody>
      </p:sp>
    </p:spTree>
    <p:extLst>
      <p:ext uri="{BB962C8B-B14F-4D97-AF65-F5344CB8AC3E}">
        <p14:creationId xmlns:p14="http://schemas.microsoft.com/office/powerpoint/2010/main" val="4160830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CD3C58-F6AD-99EA-99B7-D0741B70506C}"/>
              </a:ext>
            </a:extLst>
          </p:cNvPr>
          <p:cNvSpPr>
            <a:spLocks noGrp="1"/>
          </p:cNvSpPr>
          <p:nvPr>
            <p:ph type="dt" sz="half" idx="10"/>
          </p:nvPr>
        </p:nvSpPr>
        <p:spPr/>
        <p:txBody>
          <a:bodyPr/>
          <a:lstStyle/>
          <a:p>
            <a:fld id="{C8BFC960-6DAA-4725-A115-04C3976BDB9A}" type="datetimeFigureOut">
              <a:rPr lang="en-GB" smtClean="0"/>
              <a:t>09/12/2022</a:t>
            </a:fld>
            <a:endParaRPr lang="en-GB"/>
          </a:p>
        </p:txBody>
      </p:sp>
      <p:sp>
        <p:nvSpPr>
          <p:cNvPr id="3" name="Footer Placeholder 2">
            <a:extLst>
              <a:ext uri="{FF2B5EF4-FFF2-40B4-BE49-F238E27FC236}">
                <a16:creationId xmlns:a16="http://schemas.microsoft.com/office/drawing/2014/main" id="{59820172-C6B9-D116-67D5-4539D5989A3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B72FD70-5B57-2ABE-244D-8E2B17C8C5F7}"/>
              </a:ext>
            </a:extLst>
          </p:cNvPr>
          <p:cNvSpPr>
            <a:spLocks noGrp="1"/>
          </p:cNvSpPr>
          <p:nvPr>
            <p:ph type="sldNum" sz="quarter" idx="12"/>
          </p:nvPr>
        </p:nvSpPr>
        <p:spPr/>
        <p:txBody>
          <a:bodyPr/>
          <a:lstStyle/>
          <a:p>
            <a:fld id="{F356FCE7-8362-4E6C-A7CF-745202151367}" type="slidenum">
              <a:rPr lang="en-GB" smtClean="0"/>
              <a:t>‹#›</a:t>
            </a:fld>
            <a:endParaRPr lang="en-GB"/>
          </a:p>
        </p:txBody>
      </p:sp>
    </p:spTree>
    <p:extLst>
      <p:ext uri="{BB962C8B-B14F-4D97-AF65-F5344CB8AC3E}">
        <p14:creationId xmlns:p14="http://schemas.microsoft.com/office/powerpoint/2010/main" val="180907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DE48B-ED7E-987E-6A62-6526C81AAC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F4A45E-8F56-DA9C-AB0C-3A334A1FB6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5C72D83-6814-10C5-1626-259321BE1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8D1583-3A48-509F-B89D-4FD5B5D019B6}"/>
              </a:ext>
            </a:extLst>
          </p:cNvPr>
          <p:cNvSpPr>
            <a:spLocks noGrp="1"/>
          </p:cNvSpPr>
          <p:nvPr>
            <p:ph type="dt" sz="half" idx="10"/>
          </p:nvPr>
        </p:nvSpPr>
        <p:spPr/>
        <p:txBody>
          <a:bodyPr/>
          <a:lstStyle/>
          <a:p>
            <a:fld id="{C8BFC960-6DAA-4725-A115-04C3976BDB9A}" type="datetimeFigureOut">
              <a:rPr lang="en-GB" smtClean="0"/>
              <a:t>09/12/2022</a:t>
            </a:fld>
            <a:endParaRPr lang="en-GB"/>
          </a:p>
        </p:txBody>
      </p:sp>
      <p:sp>
        <p:nvSpPr>
          <p:cNvPr id="6" name="Footer Placeholder 5">
            <a:extLst>
              <a:ext uri="{FF2B5EF4-FFF2-40B4-BE49-F238E27FC236}">
                <a16:creationId xmlns:a16="http://schemas.microsoft.com/office/drawing/2014/main" id="{E91D74BC-8992-E55F-A1EE-B49B1D4963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2D5A99-240F-C770-B320-61DD5AEE87C0}"/>
              </a:ext>
            </a:extLst>
          </p:cNvPr>
          <p:cNvSpPr>
            <a:spLocks noGrp="1"/>
          </p:cNvSpPr>
          <p:nvPr>
            <p:ph type="sldNum" sz="quarter" idx="12"/>
          </p:nvPr>
        </p:nvSpPr>
        <p:spPr/>
        <p:txBody>
          <a:bodyPr/>
          <a:lstStyle/>
          <a:p>
            <a:fld id="{F356FCE7-8362-4E6C-A7CF-745202151367}" type="slidenum">
              <a:rPr lang="en-GB" smtClean="0"/>
              <a:t>‹#›</a:t>
            </a:fld>
            <a:endParaRPr lang="en-GB"/>
          </a:p>
        </p:txBody>
      </p:sp>
    </p:spTree>
    <p:extLst>
      <p:ext uri="{BB962C8B-B14F-4D97-AF65-F5344CB8AC3E}">
        <p14:creationId xmlns:p14="http://schemas.microsoft.com/office/powerpoint/2010/main" val="3148478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D2412-D0A3-FBAF-339A-ADBC0C6D2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490E60-46BA-5657-7D06-E9F4F0849D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0830892-80D1-C304-B175-A06A2E24D9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16CB1C-38C4-91DA-CA48-438EAF63A220}"/>
              </a:ext>
            </a:extLst>
          </p:cNvPr>
          <p:cNvSpPr>
            <a:spLocks noGrp="1"/>
          </p:cNvSpPr>
          <p:nvPr>
            <p:ph type="dt" sz="half" idx="10"/>
          </p:nvPr>
        </p:nvSpPr>
        <p:spPr/>
        <p:txBody>
          <a:bodyPr/>
          <a:lstStyle/>
          <a:p>
            <a:fld id="{C8BFC960-6DAA-4725-A115-04C3976BDB9A}" type="datetimeFigureOut">
              <a:rPr lang="en-GB" smtClean="0"/>
              <a:t>09/12/2022</a:t>
            </a:fld>
            <a:endParaRPr lang="en-GB"/>
          </a:p>
        </p:txBody>
      </p:sp>
      <p:sp>
        <p:nvSpPr>
          <p:cNvPr id="6" name="Footer Placeholder 5">
            <a:extLst>
              <a:ext uri="{FF2B5EF4-FFF2-40B4-BE49-F238E27FC236}">
                <a16:creationId xmlns:a16="http://schemas.microsoft.com/office/drawing/2014/main" id="{7BCE1260-38A2-C539-6E88-E63CCC03E1F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03CF7F-6B02-0C41-A01F-FE01DF799CD1}"/>
              </a:ext>
            </a:extLst>
          </p:cNvPr>
          <p:cNvSpPr>
            <a:spLocks noGrp="1"/>
          </p:cNvSpPr>
          <p:nvPr>
            <p:ph type="sldNum" sz="quarter" idx="12"/>
          </p:nvPr>
        </p:nvSpPr>
        <p:spPr/>
        <p:txBody>
          <a:bodyPr/>
          <a:lstStyle/>
          <a:p>
            <a:fld id="{F356FCE7-8362-4E6C-A7CF-745202151367}" type="slidenum">
              <a:rPr lang="en-GB" smtClean="0"/>
              <a:t>‹#›</a:t>
            </a:fld>
            <a:endParaRPr lang="en-GB"/>
          </a:p>
        </p:txBody>
      </p:sp>
    </p:spTree>
    <p:extLst>
      <p:ext uri="{BB962C8B-B14F-4D97-AF65-F5344CB8AC3E}">
        <p14:creationId xmlns:p14="http://schemas.microsoft.com/office/powerpoint/2010/main" val="1669068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445706-7765-2A00-2993-7E1AF352A6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E4A0126-2DFA-4A6E-16AC-533EC9F537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C5817D-ED19-9558-948D-85AC39C8B7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BFC960-6DAA-4725-A115-04C3976BDB9A}" type="datetimeFigureOut">
              <a:rPr lang="en-GB" smtClean="0"/>
              <a:t>09/12/2022</a:t>
            </a:fld>
            <a:endParaRPr lang="en-GB"/>
          </a:p>
        </p:txBody>
      </p:sp>
      <p:sp>
        <p:nvSpPr>
          <p:cNvPr id="5" name="Footer Placeholder 4">
            <a:extLst>
              <a:ext uri="{FF2B5EF4-FFF2-40B4-BE49-F238E27FC236}">
                <a16:creationId xmlns:a16="http://schemas.microsoft.com/office/drawing/2014/main" id="{0DFCE0EA-A801-BD56-F157-E5CD58AF5C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6964428-0BE5-893C-9EF9-FD33C7D720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6FCE7-8362-4E6C-A7CF-745202151367}" type="slidenum">
              <a:rPr lang="en-GB" smtClean="0"/>
              <a:t>‹#›</a:t>
            </a:fld>
            <a:endParaRPr lang="en-GB"/>
          </a:p>
        </p:txBody>
      </p:sp>
    </p:spTree>
    <p:extLst>
      <p:ext uri="{BB962C8B-B14F-4D97-AF65-F5344CB8AC3E}">
        <p14:creationId xmlns:p14="http://schemas.microsoft.com/office/powerpoint/2010/main" val="79404464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E696-98B8-16EE-D39C-59B526717833}"/>
              </a:ext>
            </a:extLst>
          </p:cNvPr>
          <p:cNvSpPr>
            <a:spLocks noGrp="1"/>
          </p:cNvSpPr>
          <p:nvPr>
            <p:ph type="ctrTitle"/>
          </p:nvPr>
        </p:nvSpPr>
        <p:spPr>
          <a:xfrm>
            <a:off x="0" y="845388"/>
            <a:ext cx="12192000" cy="5300408"/>
          </a:xfrm>
        </p:spPr>
        <p:txBody>
          <a:bodyPr>
            <a:noAutofit/>
          </a:bodyPr>
          <a:lstStyle/>
          <a:p>
            <a:r>
              <a:rPr lang="en-GB" sz="9600" b="1" i="0" dirty="0">
                <a:effectLst/>
                <a:latin typeface="+mn-lt"/>
              </a:rPr>
              <a:t>Scikit-mobility</a:t>
            </a:r>
            <a:br>
              <a:rPr lang="en-GB" sz="9600" b="1" i="0" dirty="0">
                <a:effectLst/>
                <a:latin typeface="+mn-lt"/>
              </a:rPr>
            </a:br>
            <a:r>
              <a:rPr lang="en-GB" sz="9600" b="1" i="0" dirty="0">
                <a:effectLst/>
                <a:latin typeface="+mn-lt"/>
              </a:rPr>
              <a:t>Human mobility analysis and simulation with Python</a:t>
            </a:r>
            <a:endParaRPr lang="en-GB" sz="9600" b="1" dirty="0">
              <a:latin typeface="+mn-lt"/>
            </a:endParaRPr>
          </a:p>
        </p:txBody>
      </p:sp>
      <p:sp>
        <p:nvSpPr>
          <p:cNvPr id="4" name="TextBox 3">
            <a:extLst>
              <a:ext uri="{FF2B5EF4-FFF2-40B4-BE49-F238E27FC236}">
                <a16:creationId xmlns:a16="http://schemas.microsoft.com/office/drawing/2014/main" id="{973CFE67-A5FC-F0CC-CCEA-03D251ADECEA}"/>
              </a:ext>
            </a:extLst>
          </p:cNvPr>
          <p:cNvSpPr txBox="1"/>
          <p:nvPr/>
        </p:nvSpPr>
        <p:spPr>
          <a:xfrm>
            <a:off x="7728150" y="6242329"/>
            <a:ext cx="4216401" cy="523220"/>
          </a:xfrm>
          <a:prstGeom prst="rect">
            <a:avLst/>
          </a:prstGeom>
          <a:noFill/>
        </p:spPr>
        <p:txBody>
          <a:bodyPr wrap="square" rtlCol="0">
            <a:spAutoFit/>
          </a:bodyPr>
          <a:lstStyle/>
          <a:p>
            <a:r>
              <a:rPr lang="en-GB" sz="2800" b="1" dirty="0">
                <a:solidFill>
                  <a:srgbClr val="00B0F0"/>
                </a:solidFill>
              </a:rPr>
              <a:t>Realized by : Hamza Chokri</a:t>
            </a:r>
          </a:p>
        </p:txBody>
      </p:sp>
      <p:pic>
        <p:nvPicPr>
          <p:cNvPr id="5" name="Google Shape;105;p12">
            <a:extLst>
              <a:ext uri="{FF2B5EF4-FFF2-40B4-BE49-F238E27FC236}">
                <a16:creationId xmlns:a16="http://schemas.microsoft.com/office/drawing/2014/main" id="{4F8EBAD9-5FB8-000F-1F51-9E7233F2986A}"/>
              </a:ext>
            </a:extLst>
          </p:cNvPr>
          <p:cNvPicPr preferRelativeResize="0"/>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0"/>
            <a:ext cx="1786174" cy="1121434"/>
          </a:xfrm>
          <a:prstGeom prst="rect">
            <a:avLst/>
          </a:prstGeom>
          <a:noFill/>
          <a:ln>
            <a:noFill/>
          </a:ln>
        </p:spPr>
      </p:pic>
    </p:spTree>
    <p:extLst>
      <p:ext uri="{BB962C8B-B14F-4D97-AF65-F5344CB8AC3E}">
        <p14:creationId xmlns:p14="http://schemas.microsoft.com/office/powerpoint/2010/main" val="1277189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E1B341C-870A-E5CE-35DB-AC0EAA763B4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755218" y="1691425"/>
            <a:ext cx="8263858" cy="33410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0DF4A7-F306-6AA3-0784-B5C72C1D0714}"/>
              </a:ext>
            </a:extLst>
          </p:cNvPr>
          <p:cNvSpPr txBox="1"/>
          <p:nvPr/>
        </p:nvSpPr>
        <p:spPr>
          <a:xfrm>
            <a:off x="0" y="846254"/>
            <a:ext cx="12192000" cy="400110"/>
          </a:xfrm>
          <a:prstGeom prst="rect">
            <a:avLst/>
          </a:prstGeom>
          <a:noFill/>
        </p:spPr>
        <p:txBody>
          <a:bodyPr wrap="square">
            <a:spAutoFit/>
          </a:bodyPr>
          <a:lstStyle/>
          <a:p>
            <a:r>
              <a:rPr lang="en-GB" sz="2000" b="0" i="0" u="none" strike="noStrike" baseline="0" dirty="0">
                <a:latin typeface="Helvetica Neue Light" panose="02000403000000020004"/>
              </a:rPr>
              <a:t>In mobility tasks, the territory is often discretized by mapping the coordinates to a spatial tessellation</a:t>
            </a:r>
            <a:endParaRPr lang="en-GB" sz="2000" dirty="0">
              <a:latin typeface="Helvetica Neue Light" panose="02000403000000020004"/>
            </a:endParaRPr>
          </a:p>
        </p:txBody>
      </p:sp>
      <p:sp>
        <p:nvSpPr>
          <p:cNvPr id="5" name="TextBox 4">
            <a:extLst>
              <a:ext uri="{FF2B5EF4-FFF2-40B4-BE49-F238E27FC236}">
                <a16:creationId xmlns:a16="http://schemas.microsoft.com/office/drawing/2014/main" id="{DD8083C5-6173-9512-D762-B00353C77EB9}"/>
              </a:ext>
            </a:extLst>
          </p:cNvPr>
          <p:cNvSpPr txBox="1"/>
          <p:nvPr/>
        </p:nvSpPr>
        <p:spPr>
          <a:xfrm>
            <a:off x="945006" y="5611636"/>
            <a:ext cx="10546671" cy="400110"/>
          </a:xfrm>
          <a:prstGeom prst="rect">
            <a:avLst/>
          </a:prstGeom>
          <a:solidFill>
            <a:srgbClr val="FFC000"/>
          </a:solidFill>
        </p:spPr>
        <p:txBody>
          <a:bodyPr wrap="square">
            <a:spAutoFit/>
          </a:bodyPr>
          <a:lstStyle/>
          <a:p>
            <a:pPr algn="l"/>
            <a:r>
              <a:rPr lang="en-GB" sz="2000" dirty="0">
                <a:latin typeface="Helvetica Neue Light" panose="02000403000000020004"/>
              </a:rPr>
              <a:t>G</a:t>
            </a:r>
            <a:r>
              <a:rPr lang="en-GB" sz="2000" b="0" i="0" u="none" strike="noStrike" baseline="0" dirty="0">
                <a:latin typeface="Helvetica Neue Light" panose="02000403000000020004"/>
              </a:rPr>
              <a:t>eometric shapes (e.g., squares, hexagons), called tiles, with no overlaps and no gaps.</a:t>
            </a:r>
            <a:endParaRPr lang="en-GB" sz="2000" dirty="0">
              <a:latin typeface="Helvetica Neue Light" panose="02000403000000020004"/>
            </a:endParaRPr>
          </a:p>
        </p:txBody>
      </p:sp>
      <p:sp>
        <p:nvSpPr>
          <p:cNvPr id="4" name="TextBox 3">
            <a:extLst>
              <a:ext uri="{FF2B5EF4-FFF2-40B4-BE49-F238E27FC236}">
                <a16:creationId xmlns:a16="http://schemas.microsoft.com/office/drawing/2014/main" id="{FEEA24FD-AB0E-EF71-E872-8B96CE9F509F}"/>
              </a:ext>
            </a:extLst>
          </p:cNvPr>
          <p:cNvSpPr txBox="1"/>
          <p:nvPr/>
        </p:nvSpPr>
        <p:spPr>
          <a:xfrm>
            <a:off x="0" y="0"/>
            <a:ext cx="1890013" cy="707886"/>
          </a:xfrm>
          <a:prstGeom prst="rect">
            <a:avLst/>
          </a:prstGeom>
          <a:noFill/>
        </p:spPr>
        <p:txBody>
          <a:bodyPr wrap="square">
            <a:spAutoFit/>
          </a:bodyPr>
          <a:lstStyle/>
          <a:p>
            <a:r>
              <a:rPr lang="en-GB" sz="4000" b="1" dirty="0">
                <a:solidFill>
                  <a:schemeClr val="bg1">
                    <a:lumMod val="50000"/>
                  </a:schemeClr>
                </a:solidFill>
                <a:latin typeface="Helvetica Neue"/>
                <a:ea typeface="Helvetica Neue"/>
                <a:cs typeface="Helvetica Neue"/>
                <a:sym typeface="Helvetica Neue"/>
              </a:rPr>
              <a:t>Flows</a:t>
            </a:r>
            <a:endParaRPr lang="en-GB" sz="4000" dirty="0">
              <a:solidFill>
                <a:schemeClr val="bg1">
                  <a:lumMod val="50000"/>
                </a:schemeClr>
              </a:solidFill>
            </a:endParaRPr>
          </a:p>
        </p:txBody>
      </p:sp>
      <p:sp>
        <p:nvSpPr>
          <p:cNvPr id="6" name="Slide Number Placeholder 1">
            <a:extLst>
              <a:ext uri="{FF2B5EF4-FFF2-40B4-BE49-F238E27FC236}">
                <a16:creationId xmlns:a16="http://schemas.microsoft.com/office/drawing/2014/main" id="{14D3599C-77CD-9D08-9E97-E99B5C042250}"/>
              </a:ext>
            </a:extLst>
          </p:cNvPr>
          <p:cNvSpPr>
            <a:spLocks noGrp="1"/>
          </p:cNvSpPr>
          <p:nvPr>
            <p:ph type="sldNum" sz="quarter" idx="12"/>
          </p:nvPr>
        </p:nvSpPr>
        <p:spPr>
          <a:xfrm>
            <a:off x="11023601" y="6348685"/>
            <a:ext cx="1168400" cy="365125"/>
          </a:xfrm>
          <a:solidFill>
            <a:schemeClr val="accent4">
              <a:lumMod val="60000"/>
              <a:lumOff val="40000"/>
            </a:schemeClr>
          </a:solidFill>
        </p:spPr>
        <p:txBody>
          <a:bodyPr/>
          <a:lstStyle/>
          <a:p>
            <a:r>
              <a:rPr lang="en-GB" sz="3000" dirty="0">
                <a:latin typeface="Helvetica Neue"/>
              </a:rPr>
              <a:t>10/22</a:t>
            </a:r>
          </a:p>
        </p:txBody>
      </p:sp>
    </p:spTree>
    <p:extLst>
      <p:ext uri="{BB962C8B-B14F-4D97-AF65-F5344CB8AC3E}">
        <p14:creationId xmlns:p14="http://schemas.microsoft.com/office/powerpoint/2010/main" val="386850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90BE6D-5306-3DE1-1D2C-93A0D44D933C}"/>
              </a:ext>
            </a:extLst>
          </p:cNvPr>
          <p:cNvSpPr txBox="1"/>
          <p:nvPr/>
        </p:nvSpPr>
        <p:spPr>
          <a:xfrm>
            <a:off x="996950" y="1651000"/>
            <a:ext cx="10198100" cy="2400657"/>
          </a:xfrm>
          <a:prstGeom prst="rect">
            <a:avLst/>
          </a:prstGeom>
          <a:noFill/>
        </p:spPr>
        <p:txBody>
          <a:bodyPr wrap="square" rtlCol="0">
            <a:spAutoFit/>
          </a:bodyPr>
          <a:lstStyle/>
          <a:p>
            <a:pPr algn="just"/>
            <a:r>
              <a:rPr lang="en-GB" sz="5000" b="1" dirty="0">
                <a:solidFill>
                  <a:schemeClr val="bg1">
                    <a:lumMod val="50000"/>
                  </a:schemeClr>
                </a:solidFill>
              </a:rPr>
              <a:t>Lab 1 : Data Structure in </a:t>
            </a:r>
            <a:r>
              <a:rPr lang="en-GB" sz="5000" b="1" dirty="0">
                <a:solidFill>
                  <a:schemeClr val="bg1">
                    <a:lumMod val="50000"/>
                  </a:schemeClr>
                </a:solidFill>
                <a:effectLst/>
                <a:latin typeface="Helvetica Neue"/>
              </a:rPr>
              <a:t>Scikit-mobility | </a:t>
            </a:r>
            <a:r>
              <a:rPr lang="en-GB" sz="5000" b="1" i="0" dirty="0">
                <a:solidFill>
                  <a:schemeClr val="bg1">
                    <a:lumMod val="50000"/>
                  </a:schemeClr>
                </a:solidFill>
                <a:effectLst/>
                <a:latin typeface="Helvetica Neue"/>
              </a:rPr>
              <a:t>Plotting trajectories and flows | Data pre-processing.</a:t>
            </a:r>
            <a:r>
              <a:rPr lang="en-GB" sz="5000" b="1" dirty="0">
                <a:solidFill>
                  <a:schemeClr val="bg1">
                    <a:lumMod val="50000"/>
                  </a:schemeClr>
                </a:solidFill>
                <a:effectLst/>
                <a:latin typeface="Helvetica Neue"/>
              </a:rPr>
              <a:t> </a:t>
            </a:r>
            <a:r>
              <a:rPr lang="en-GB" sz="5000" b="1" dirty="0">
                <a:solidFill>
                  <a:schemeClr val="bg1">
                    <a:lumMod val="50000"/>
                  </a:schemeClr>
                </a:solidFill>
              </a:rPr>
              <a:t> </a:t>
            </a:r>
          </a:p>
        </p:txBody>
      </p:sp>
      <p:sp>
        <p:nvSpPr>
          <p:cNvPr id="5" name="Slide Number Placeholder 1">
            <a:extLst>
              <a:ext uri="{FF2B5EF4-FFF2-40B4-BE49-F238E27FC236}">
                <a16:creationId xmlns:a16="http://schemas.microsoft.com/office/drawing/2014/main" id="{0C5C4F3C-5508-8531-FD26-847B3B5ED274}"/>
              </a:ext>
            </a:extLst>
          </p:cNvPr>
          <p:cNvSpPr>
            <a:spLocks noGrp="1"/>
          </p:cNvSpPr>
          <p:nvPr>
            <p:ph type="sldNum" sz="quarter" idx="12"/>
          </p:nvPr>
        </p:nvSpPr>
        <p:spPr>
          <a:xfrm>
            <a:off x="11032067" y="6348685"/>
            <a:ext cx="1159933" cy="365125"/>
          </a:xfrm>
          <a:solidFill>
            <a:schemeClr val="accent4">
              <a:lumMod val="60000"/>
              <a:lumOff val="40000"/>
            </a:schemeClr>
          </a:solidFill>
        </p:spPr>
        <p:txBody>
          <a:bodyPr/>
          <a:lstStyle/>
          <a:p>
            <a:r>
              <a:rPr lang="en-GB" sz="3000" dirty="0">
                <a:latin typeface="Helvetica Neue"/>
              </a:rPr>
              <a:t>11/22</a:t>
            </a:r>
          </a:p>
        </p:txBody>
      </p:sp>
    </p:spTree>
    <p:extLst>
      <p:ext uri="{BB962C8B-B14F-4D97-AF65-F5344CB8AC3E}">
        <p14:creationId xmlns:p14="http://schemas.microsoft.com/office/powerpoint/2010/main" val="315480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28E46EA-2CD5-E496-9A8B-9FBA559744C6}"/>
              </a:ext>
            </a:extLst>
          </p:cNvPr>
          <p:cNvSpPr txBox="1"/>
          <p:nvPr/>
        </p:nvSpPr>
        <p:spPr>
          <a:xfrm>
            <a:off x="961618" y="2319539"/>
            <a:ext cx="9741877" cy="1631216"/>
          </a:xfrm>
          <a:prstGeom prst="rect">
            <a:avLst/>
          </a:prstGeom>
          <a:noFill/>
        </p:spPr>
        <p:txBody>
          <a:bodyPr wrap="square" rtlCol="0">
            <a:spAutoFit/>
          </a:bodyPr>
          <a:lstStyle/>
          <a:p>
            <a:pPr algn="ctr"/>
            <a:r>
              <a:rPr lang="en-GB" sz="5000" b="1" dirty="0">
                <a:solidFill>
                  <a:schemeClr val="bg1">
                    <a:lumMod val="50000"/>
                  </a:schemeClr>
                </a:solidFill>
                <a:latin typeface="Helvetica Neue"/>
              </a:rPr>
              <a:t>The Human Mobility data landscape </a:t>
            </a:r>
          </a:p>
        </p:txBody>
      </p:sp>
    </p:spTree>
    <p:extLst>
      <p:ext uri="{BB962C8B-B14F-4D97-AF65-F5344CB8AC3E}">
        <p14:creationId xmlns:p14="http://schemas.microsoft.com/office/powerpoint/2010/main" val="2075184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D703A04-E39C-DCAE-E810-47CB2D6AA289}"/>
              </a:ext>
            </a:extLst>
          </p:cNvPr>
          <p:cNvSpPr txBox="1"/>
          <p:nvPr/>
        </p:nvSpPr>
        <p:spPr>
          <a:xfrm>
            <a:off x="324599" y="889738"/>
            <a:ext cx="8362200" cy="1015663"/>
          </a:xfrm>
          <a:prstGeom prst="rect">
            <a:avLst/>
          </a:prstGeom>
          <a:noFill/>
        </p:spPr>
        <p:txBody>
          <a:bodyPr wrap="square">
            <a:spAutoFit/>
          </a:bodyPr>
          <a:lstStyle/>
          <a:p>
            <a:pPr algn="just"/>
            <a:r>
              <a:rPr lang="en-GB" sz="2000" dirty="0">
                <a:latin typeface="Helvetica Neue Light" panose="020B0604020202020204" charset="0"/>
              </a:rPr>
              <a:t>A call detail record (CDR) is a data record produced by a telephone exchange or other telecommunications equipment that documents the details of a telephone call or other telecommunications transactions </a:t>
            </a:r>
          </a:p>
        </p:txBody>
      </p:sp>
      <p:grpSp>
        <p:nvGrpSpPr>
          <p:cNvPr id="15" name="Google Shape;119;p17">
            <a:extLst>
              <a:ext uri="{FF2B5EF4-FFF2-40B4-BE49-F238E27FC236}">
                <a16:creationId xmlns:a16="http://schemas.microsoft.com/office/drawing/2014/main" id="{CEB3F76B-D89E-8A39-A3D9-1DF2DBF761DA}"/>
              </a:ext>
            </a:extLst>
          </p:cNvPr>
          <p:cNvGrpSpPr/>
          <p:nvPr/>
        </p:nvGrpSpPr>
        <p:grpSpPr>
          <a:xfrm>
            <a:off x="7634796" y="406860"/>
            <a:ext cx="4557204" cy="6451140"/>
            <a:chOff x="3787588" y="0"/>
            <a:chExt cx="5378824" cy="6858001"/>
          </a:xfrm>
        </p:grpSpPr>
        <p:pic>
          <p:nvPicPr>
            <p:cNvPr id="16" name="Google Shape;120;p17">
              <a:extLst>
                <a:ext uri="{FF2B5EF4-FFF2-40B4-BE49-F238E27FC236}">
                  <a16:creationId xmlns:a16="http://schemas.microsoft.com/office/drawing/2014/main" id="{3EFCABA1-9ABE-C51D-0CB8-6F0888741FAF}"/>
                </a:ext>
              </a:extLst>
            </p:cNvPr>
            <p:cNvPicPr preferRelativeResize="0"/>
            <p:nvPr/>
          </p:nvPicPr>
          <p:blipFill>
            <a:blip r:embed="rId2">
              <a:alphaModFix/>
            </a:blip>
            <a:stretch>
              <a:fillRect/>
            </a:stretch>
          </p:blipFill>
          <p:spPr>
            <a:xfrm>
              <a:off x="3787588" y="0"/>
              <a:ext cx="5378824" cy="6858001"/>
            </a:xfrm>
            <a:prstGeom prst="rect">
              <a:avLst/>
            </a:prstGeom>
            <a:noFill/>
            <a:ln>
              <a:noFill/>
            </a:ln>
          </p:spPr>
        </p:pic>
        <p:pic>
          <p:nvPicPr>
            <p:cNvPr id="17" name="Google Shape;121;p17">
              <a:extLst>
                <a:ext uri="{FF2B5EF4-FFF2-40B4-BE49-F238E27FC236}">
                  <a16:creationId xmlns:a16="http://schemas.microsoft.com/office/drawing/2014/main" id="{45295CD8-0611-AA89-345C-529B5AC1DEA5}"/>
                </a:ext>
              </a:extLst>
            </p:cNvPr>
            <p:cNvPicPr preferRelativeResize="0"/>
            <p:nvPr/>
          </p:nvPicPr>
          <p:blipFill>
            <a:blip r:embed="rId3">
              <a:alphaModFix/>
            </a:blip>
            <a:stretch>
              <a:fillRect/>
            </a:stretch>
          </p:blipFill>
          <p:spPr>
            <a:xfrm>
              <a:off x="6560900" y="1380379"/>
              <a:ext cx="926500" cy="1498601"/>
            </a:xfrm>
            <a:prstGeom prst="rect">
              <a:avLst/>
            </a:prstGeom>
            <a:noFill/>
            <a:ln>
              <a:noFill/>
            </a:ln>
          </p:spPr>
        </p:pic>
      </p:grpSp>
      <p:sp>
        <p:nvSpPr>
          <p:cNvPr id="21" name="TextBox 20">
            <a:extLst>
              <a:ext uri="{FF2B5EF4-FFF2-40B4-BE49-F238E27FC236}">
                <a16:creationId xmlns:a16="http://schemas.microsoft.com/office/drawing/2014/main" id="{4CBD0847-1F02-A64E-A3DD-E21D21162545}"/>
              </a:ext>
            </a:extLst>
          </p:cNvPr>
          <p:cNvSpPr txBox="1"/>
          <p:nvPr/>
        </p:nvSpPr>
        <p:spPr>
          <a:xfrm>
            <a:off x="111142" y="0"/>
            <a:ext cx="6769052" cy="707886"/>
          </a:xfrm>
          <a:prstGeom prst="rect">
            <a:avLst/>
          </a:prstGeom>
          <a:noFill/>
        </p:spPr>
        <p:txBody>
          <a:bodyPr wrap="square">
            <a:spAutoFit/>
          </a:bodyPr>
          <a:lstStyle/>
          <a:p>
            <a:r>
              <a:rPr lang="en-GB" sz="4000" b="1" dirty="0">
                <a:solidFill>
                  <a:schemeClr val="bg1">
                    <a:lumMod val="50000"/>
                  </a:schemeClr>
                </a:solidFill>
                <a:latin typeface="Helvetica Neue "/>
              </a:rPr>
              <a:t>Call Detail Records (CDRs)</a:t>
            </a:r>
          </a:p>
        </p:txBody>
      </p:sp>
      <p:sp>
        <p:nvSpPr>
          <p:cNvPr id="2" name="Google Shape;134;p19">
            <a:extLst>
              <a:ext uri="{FF2B5EF4-FFF2-40B4-BE49-F238E27FC236}">
                <a16:creationId xmlns:a16="http://schemas.microsoft.com/office/drawing/2014/main" id="{E3C7A35E-926E-7132-1386-4AF2540FFCFF}"/>
              </a:ext>
            </a:extLst>
          </p:cNvPr>
          <p:cNvSpPr txBox="1"/>
          <p:nvPr/>
        </p:nvSpPr>
        <p:spPr>
          <a:xfrm>
            <a:off x="197184" y="2087253"/>
            <a:ext cx="8362200" cy="808347"/>
          </a:xfrm>
          <a:prstGeom prst="rect">
            <a:avLst/>
          </a:prstGeom>
          <a:noFill/>
          <a:ln>
            <a:noFill/>
          </a:ln>
        </p:spPr>
        <p:txBody>
          <a:bodyPr spcFirstLastPara="1" wrap="square" lIns="91425" tIns="45700" rIns="91425" bIns="45700" anchor="t" anchorCtr="0">
            <a:noAutofit/>
          </a:bodyPr>
          <a:lstStyle/>
          <a:p>
            <a:pPr marL="457200" marR="0" lvl="0" indent="-419100" algn="l" rtl="0">
              <a:lnSpc>
                <a:spcPct val="100000"/>
              </a:lnSpc>
              <a:spcBef>
                <a:spcPts val="0"/>
              </a:spcBef>
              <a:spcAft>
                <a:spcPts val="0"/>
              </a:spcAft>
              <a:buSzPts val="3000"/>
              <a:buFont typeface="Helvetica Neue Light"/>
              <a:buChar char="●"/>
            </a:pPr>
            <a:r>
              <a:rPr lang="en-US" sz="2000" dirty="0">
                <a:solidFill>
                  <a:srgbClr val="222222"/>
                </a:solidFill>
                <a:highlight>
                  <a:srgbClr val="FFFFFF"/>
                </a:highlight>
                <a:latin typeface="Helvetica Neue Light"/>
                <a:ea typeface="Helvetica Neue Light"/>
                <a:cs typeface="Helvetica Neue Light"/>
                <a:sym typeface="Helvetica Neue Light"/>
              </a:rPr>
              <a:t>Produced by a phone carrier to store </a:t>
            </a:r>
            <a:r>
              <a:rPr lang="en-US" sz="2000" b="1" dirty="0">
                <a:solidFill>
                  <a:srgbClr val="38761D"/>
                </a:solidFill>
                <a:highlight>
                  <a:srgbClr val="FFFFFF"/>
                </a:highlight>
                <a:latin typeface="Helvetica Neue"/>
                <a:ea typeface="Helvetica Neue"/>
                <a:cs typeface="Helvetica Neue"/>
                <a:sym typeface="Helvetica Neue"/>
              </a:rPr>
              <a:t>details of calls</a:t>
            </a:r>
            <a:r>
              <a:rPr lang="en-US" sz="2000" dirty="0">
                <a:solidFill>
                  <a:srgbClr val="222222"/>
                </a:solidFill>
                <a:highlight>
                  <a:srgbClr val="FFFFFF"/>
                </a:highlight>
                <a:latin typeface="Helvetica Neue Light"/>
                <a:ea typeface="Helvetica Neue Light"/>
                <a:cs typeface="Helvetica Neue Light"/>
                <a:sym typeface="Helvetica Neue Light"/>
              </a:rPr>
              <a:t> passing through a device</a:t>
            </a:r>
            <a:endParaRPr sz="2000" dirty="0">
              <a:solidFill>
                <a:srgbClr val="222222"/>
              </a:solidFill>
              <a:highlight>
                <a:srgbClr val="FFFFFF"/>
              </a:highlight>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endParaRPr sz="2000" dirty="0">
              <a:latin typeface="Helvetica Neue Light"/>
              <a:ea typeface="Helvetica Neue Light"/>
              <a:cs typeface="Helvetica Neue Light"/>
              <a:sym typeface="Helvetica Neue Light"/>
            </a:endParaRPr>
          </a:p>
        </p:txBody>
      </p:sp>
      <p:sp>
        <p:nvSpPr>
          <p:cNvPr id="3" name="TextBox 2">
            <a:extLst>
              <a:ext uri="{FF2B5EF4-FFF2-40B4-BE49-F238E27FC236}">
                <a16:creationId xmlns:a16="http://schemas.microsoft.com/office/drawing/2014/main" id="{7F0E83F8-6CA6-104A-CD64-803C5141277F}"/>
              </a:ext>
            </a:extLst>
          </p:cNvPr>
          <p:cNvSpPr txBox="1"/>
          <p:nvPr/>
        </p:nvSpPr>
        <p:spPr>
          <a:xfrm>
            <a:off x="197184" y="3027002"/>
            <a:ext cx="8229600" cy="400110"/>
          </a:xfrm>
          <a:prstGeom prst="rect">
            <a:avLst/>
          </a:prstGeom>
          <a:noFill/>
        </p:spPr>
        <p:txBody>
          <a:bodyPr wrap="square">
            <a:spAutoFit/>
          </a:bodyPr>
          <a:lstStyle/>
          <a:p>
            <a:pPr marL="457200" marR="0" lvl="0" indent="-419100" algn="l" rtl="0">
              <a:lnSpc>
                <a:spcPct val="100000"/>
              </a:lnSpc>
              <a:spcBef>
                <a:spcPts val="0"/>
              </a:spcBef>
              <a:spcAft>
                <a:spcPts val="0"/>
              </a:spcAft>
              <a:buSzPts val="3000"/>
              <a:buFont typeface="Helvetica Neue Light"/>
              <a:buChar char="●"/>
            </a:pPr>
            <a:r>
              <a:rPr lang="en-GB" sz="2000" dirty="0">
                <a:solidFill>
                  <a:srgbClr val="222222"/>
                </a:solidFill>
                <a:highlight>
                  <a:srgbClr val="FFFFFF"/>
                </a:highlight>
                <a:latin typeface="Helvetica Neue Light"/>
                <a:ea typeface="Helvetica Neue Light"/>
                <a:cs typeface="Helvetica Neue Light"/>
                <a:sym typeface="Helvetica Neue Light"/>
              </a:rPr>
              <a:t>They contain various attributes of the call: </a:t>
            </a:r>
          </a:p>
        </p:txBody>
      </p:sp>
      <p:graphicFrame>
        <p:nvGraphicFramePr>
          <p:cNvPr id="5" name="Google Shape;135;p19">
            <a:extLst>
              <a:ext uri="{FF2B5EF4-FFF2-40B4-BE49-F238E27FC236}">
                <a16:creationId xmlns:a16="http://schemas.microsoft.com/office/drawing/2014/main" id="{B9728E4A-000F-8DF6-CE86-13B48EB48585}"/>
              </a:ext>
            </a:extLst>
          </p:cNvPr>
          <p:cNvGraphicFramePr/>
          <p:nvPr>
            <p:extLst>
              <p:ext uri="{D42A27DB-BD31-4B8C-83A1-F6EECF244321}">
                <p14:modId xmlns:p14="http://schemas.microsoft.com/office/powerpoint/2010/main" val="4049974447"/>
              </p:ext>
            </p:extLst>
          </p:nvPr>
        </p:nvGraphicFramePr>
        <p:xfrm>
          <a:off x="38543" y="3953896"/>
          <a:ext cx="7782685" cy="2377320"/>
        </p:xfrm>
        <a:graphic>
          <a:graphicData uri="http://schemas.openxmlformats.org/drawingml/2006/table">
            <a:tbl>
              <a:tblPr>
                <a:noFill/>
              </a:tblPr>
              <a:tblGrid>
                <a:gridCol w="1556537">
                  <a:extLst>
                    <a:ext uri="{9D8B030D-6E8A-4147-A177-3AD203B41FA5}">
                      <a16:colId xmlns:a16="http://schemas.microsoft.com/office/drawing/2014/main" val="20000"/>
                    </a:ext>
                  </a:extLst>
                </a:gridCol>
                <a:gridCol w="1556537">
                  <a:extLst>
                    <a:ext uri="{9D8B030D-6E8A-4147-A177-3AD203B41FA5}">
                      <a16:colId xmlns:a16="http://schemas.microsoft.com/office/drawing/2014/main" val="20001"/>
                    </a:ext>
                  </a:extLst>
                </a:gridCol>
                <a:gridCol w="1556537">
                  <a:extLst>
                    <a:ext uri="{9D8B030D-6E8A-4147-A177-3AD203B41FA5}">
                      <a16:colId xmlns:a16="http://schemas.microsoft.com/office/drawing/2014/main" val="20002"/>
                    </a:ext>
                  </a:extLst>
                </a:gridCol>
                <a:gridCol w="1556537">
                  <a:extLst>
                    <a:ext uri="{9D8B030D-6E8A-4147-A177-3AD203B41FA5}">
                      <a16:colId xmlns:a16="http://schemas.microsoft.com/office/drawing/2014/main" val="20003"/>
                    </a:ext>
                  </a:extLst>
                </a:gridCol>
                <a:gridCol w="1556537">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US" sz="1800" b="1" dirty="0">
                          <a:latin typeface="Helvetica Neue"/>
                          <a:ea typeface="Helvetica Neue"/>
                          <a:cs typeface="Helvetica Neue"/>
                          <a:sym typeface="Helvetica Neue"/>
                        </a:rPr>
                        <a:t>timestamp</a:t>
                      </a:r>
                      <a:endParaRPr sz="1800" b="1" dirty="0">
                        <a:latin typeface="Helvetica Neue"/>
                        <a:ea typeface="Helvetica Neue"/>
                        <a:cs typeface="Helvetica Neue"/>
                        <a:sym typeface="Helvetica Neue"/>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US" sz="1800" b="1">
                          <a:latin typeface="Helvetica Neue"/>
                          <a:ea typeface="Helvetica Neue"/>
                          <a:cs typeface="Helvetica Neue"/>
                          <a:sym typeface="Helvetica Neue"/>
                        </a:rPr>
                        <a:t>source</a:t>
                      </a:r>
                      <a:endParaRPr sz="1800" b="1">
                        <a:latin typeface="Helvetica Neue"/>
                        <a:ea typeface="Helvetica Neue"/>
                        <a:cs typeface="Helvetica Neue"/>
                        <a:sym typeface="Helvetica Neue"/>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US" sz="1800" b="1">
                          <a:latin typeface="Helvetica Neue"/>
                          <a:ea typeface="Helvetica Neue"/>
                          <a:cs typeface="Helvetica Neue"/>
                          <a:sym typeface="Helvetica Neue"/>
                        </a:rPr>
                        <a:t>destination</a:t>
                      </a:r>
                      <a:endParaRPr sz="1800" b="1">
                        <a:latin typeface="Helvetica Neue"/>
                        <a:ea typeface="Helvetica Neue"/>
                        <a:cs typeface="Helvetica Neue"/>
                        <a:sym typeface="Helvetica Neue"/>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US" sz="1800" b="1">
                          <a:latin typeface="Helvetica Neue"/>
                          <a:ea typeface="Helvetica Neue"/>
                          <a:cs typeface="Helvetica Neue"/>
                          <a:sym typeface="Helvetica Neue"/>
                        </a:rPr>
                        <a:t>tower</a:t>
                      </a:r>
                      <a:endParaRPr sz="1800" b="1">
                        <a:latin typeface="Helvetica Neue"/>
                        <a:ea typeface="Helvetica Neue"/>
                        <a:cs typeface="Helvetica Neue"/>
                        <a:sym typeface="Helvetica Neue"/>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EFEFEF"/>
                    </a:solidFill>
                  </a:tcPr>
                </a:tc>
                <a:tc>
                  <a:txBody>
                    <a:bodyPr/>
                    <a:lstStyle/>
                    <a:p>
                      <a:pPr marL="0" lvl="0" indent="0" algn="ctr" rtl="0">
                        <a:spcBef>
                          <a:spcPts val="0"/>
                        </a:spcBef>
                        <a:spcAft>
                          <a:spcPts val="0"/>
                        </a:spcAft>
                        <a:buNone/>
                      </a:pPr>
                      <a:r>
                        <a:rPr lang="en-US" sz="1800" b="1">
                          <a:latin typeface="Helvetica Neue"/>
                          <a:ea typeface="Helvetica Neue"/>
                          <a:cs typeface="Helvetica Neue"/>
                          <a:sym typeface="Helvetica Neue"/>
                        </a:rPr>
                        <a:t>duration</a:t>
                      </a:r>
                      <a:endParaRPr sz="1800" b="1">
                        <a:latin typeface="Helvetica Neue"/>
                        <a:ea typeface="Helvetica Neue"/>
                        <a:cs typeface="Helvetica Neue"/>
                        <a:sym typeface="Helvetica Neue"/>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US" sz="1800" dirty="0"/>
                        <a:t>10/04/2008 10:12:00</a:t>
                      </a:r>
                      <a:endParaRPr sz="18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a:t>A8563XY</a:t>
                      </a:r>
                      <a:endParaRPr sz="18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a:t>C1123YT</a:t>
                      </a:r>
                      <a:endParaRPr sz="18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a:t>36256</a:t>
                      </a:r>
                      <a:endParaRPr sz="18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a:t>10:32</a:t>
                      </a:r>
                      <a:endParaRPr sz="18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r>
                        <a:rPr lang="en-US" sz="1800" dirty="0"/>
                        <a:t>10/04/2008 10:12:32</a:t>
                      </a:r>
                      <a:endParaRPr sz="18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a:t>B6766CS</a:t>
                      </a:r>
                      <a:endParaRPr sz="18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dirty="0"/>
                        <a:t>H2223IU</a:t>
                      </a:r>
                      <a:endParaRPr sz="18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a:t>43860</a:t>
                      </a:r>
                      <a:endParaRPr sz="18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a:t>03:07</a:t>
                      </a:r>
                      <a:endParaRPr sz="18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r" rtl="0">
                        <a:spcBef>
                          <a:spcPts val="0"/>
                        </a:spcBef>
                        <a:spcAft>
                          <a:spcPts val="0"/>
                        </a:spcAft>
                        <a:buNone/>
                      </a:pPr>
                      <a:r>
                        <a:rPr lang="en-US" sz="1800" dirty="0"/>
                        <a:t>...</a:t>
                      </a:r>
                      <a:endParaRPr sz="18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a:t>...</a:t>
                      </a:r>
                      <a:endParaRPr sz="18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dirty="0"/>
                        <a:t>...</a:t>
                      </a:r>
                      <a:endParaRPr sz="18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dirty="0"/>
                        <a:t>...</a:t>
                      </a:r>
                      <a:endParaRPr sz="18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US" sz="1800" dirty="0"/>
                        <a:t>...</a:t>
                      </a:r>
                      <a:endParaRPr sz="18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 name="Slide Number Placeholder 1">
            <a:extLst>
              <a:ext uri="{FF2B5EF4-FFF2-40B4-BE49-F238E27FC236}">
                <a16:creationId xmlns:a16="http://schemas.microsoft.com/office/drawing/2014/main" id="{8EAF303C-DAA4-5D0A-91CD-57BDAC67B9BA}"/>
              </a:ext>
            </a:extLst>
          </p:cNvPr>
          <p:cNvSpPr>
            <a:spLocks noGrp="1"/>
          </p:cNvSpPr>
          <p:nvPr>
            <p:ph type="sldNum" sz="quarter" idx="12"/>
          </p:nvPr>
        </p:nvSpPr>
        <p:spPr>
          <a:xfrm>
            <a:off x="11057466" y="6348685"/>
            <a:ext cx="1134533" cy="365125"/>
          </a:xfrm>
          <a:solidFill>
            <a:schemeClr val="accent4">
              <a:lumMod val="60000"/>
              <a:lumOff val="40000"/>
            </a:schemeClr>
          </a:solidFill>
        </p:spPr>
        <p:txBody>
          <a:bodyPr/>
          <a:lstStyle/>
          <a:p>
            <a:r>
              <a:rPr lang="en-GB" sz="3000" dirty="0">
                <a:latin typeface="Helvetica Neue"/>
              </a:rPr>
              <a:t>13/22</a:t>
            </a:r>
          </a:p>
        </p:txBody>
      </p:sp>
    </p:spTree>
    <p:extLst>
      <p:ext uri="{BB962C8B-B14F-4D97-AF65-F5344CB8AC3E}">
        <p14:creationId xmlns:p14="http://schemas.microsoft.com/office/powerpoint/2010/main" val="26681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0">
            <a:extLst>
              <a:ext uri="{FF2B5EF4-FFF2-40B4-BE49-F238E27FC236}">
                <a16:creationId xmlns:a16="http://schemas.microsoft.com/office/drawing/2014/main" id="{7685ACE9-D6CD-F93B-9B83-881DEE028FC2}"/>
              </a:ext>
            </a:extLst>
          </p:cNvPr>
          <p:cNvSpPr/>
          <p:nvPr/>
        </p:nvSpPr>
        <p:spPr>
          <a:xfrm>
            <a:off x="2193875" y="3453129"/>
            <a:ext cx="2305200" cy="1798500"/>
          </a:xfrm>
          <a:prstGeom prst="hexagon">
            <a:avLst>
              <a:gd name="adj" fmla="val 32039"/>
              <a:gd name="vf" fmla="val 115470"/>
            </a:avLst>
          </a:prstGeom>
          <a:solidFill>
            <a:srgbClr val="0070C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5" name="Google Shape;142;p20">
            <a:extLst>
              <a:ext uri="{FF2B5EF4-FFF2-40B4-BE49-F238E27FC236}">
                <a16:creationId xmlns:a16="http://schemas.microsoft.com/office/drawing/2014/main" id="{AAD4F8B7-E1EC-164A-A62E-CADB6222A6C2}"/>
              </a:ext>
            </a:extLst>
          </p:cNvPr>
          <p:cNvSpPr/>
          <p:nvPr/>
        </p:nvSpPr>
        <p:spPr>
          <a:xfrm>
            <a:off x="473025" y="2538729"/>
            <a:ext cx="2305200" cy="1798500"/>
          </a:xfrm>
          <a:prstGeom prst="hexagon">
            <a:avLst>
              <a:gd name="adj" fmla="val 32039"/>
              <a:gd name="vf" fmla="val 115470"/>
            </a:avLst>
          </a:prstGeom>
          <a:solidFill>
            <a:srgbClr val="66FF66"/>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6" name="Google Shape;143;p20">
            <a:extLst>
              <a:ext uri="{FF2B5EF4-FFF2-40B4-BE49-F238E27FC236}">
                <a16:creationId xmlns:a16="http://schemas.microsoft.com/office/drawing/2014/main" id="{C753EBA2-D8A5-E512-FB18-4F431F43AA69}"/>
              </a:ext>
            </a:extLst>
          </p:cNvPr>
          <p:cNvSpPr/>
          <p:nvPr/>
        </p:nvSpPr>
        <p:spPr>
          <a:xfrm>
            <a:off x="468263" y="741679"/>
            <a:ext cx="2305200" cy="1798500"/>
          </a:xfrm>
          <a:prstGeom prst="hexagon">
            <a:avLst>
              <a:gd name="adj" fmla="val 32039"/>
              <a:gd name="vf" fmla="val 115470"/>
            </a:avLst>
          </a:prstGeom>
          <a:solidFill>
            <a:srgbClr val="FF000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7" name="Google Shape;144;p20">
            <a:extLst>
              <a:ext uri="{FF2B5EF4-FFF2-40B4-BE49-F238E27FC236}">
                <a16:creationId xmlns:a16="http://schemas.microsoft.com/office/drawing/2014/main" id="{80E24FE5-D49B-39E0-EE63-90D883A84718}"/>
              </a:ext>
            </a:extLst>
          </p:cNvPr>
          <p:cNvSpPr/>
          <p:nvPr/>
        </p:nvSpPr>
        <p:spPr>
          <a:xfrm>
            <a:off x="2193875" y="1657667"/>
            <a:ext cx="2305200" cy="1798500"/>
          </a:xfrm>
          <a:prstGeom prst="hexagon">
            <a:avLst>
              <a:gd name="adj" fmla="val 32039"/>
              <a:gd name="vf" fmla="val 115470"/>
            </a:avLst>
          </a:prstGeom>
          <a:solidFill>
            <a:srgbClr val="00B0F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8" name="Google Shape;145;p20">
            <a:extLst>
              <a:ext uri="{FF2B5EF4-FFF2-40B4-BE49-F238E27FC236}">
                <a16:creationId xmlns:a16="http://schemas.microsoft.com/office/drawing/2014/main" id="{6C350E0B-979D-03BF-9427-0F2EB1E9C997}"/>
              </a:ext>
            </a:extLst>
          </p:cNvPr>
          <p:cNvSpPr/>
          <p:nvPr/>
        </p:nvSpPr>
        <p:spPr>
          <a:xfrm>
            <a:off x="1852563" y="2348229"/>
            <a:ext cx="144600" cy="144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Source Sans Pro"/>
              <a:ea typeface="Source Sans Pro"/>
              <a:cs typeface="Source Sans Pro"/>
              <a:sym typeface="Source Sans Pro"/>
            </a:endParaRPr>
          </a:p>
        </p:txBody>
      </p:sp>
      <p:cxnSp>
        <p:nvCxnSpPr>
          <p:cNvPr id="9" name="Google Shape;146;p20">
            <a:extLst>
              <a:ext uri="{FF2B5EF4-FFF2-40B4-BE49-F238E27FC236}">
                <a16:creationId xmlns:a16="http://schemas.microsoft.com/office/drawing/2014/main" id="{EB341BDD-C88E-FF8C-32EC-37CBE47DDDDB}"/>
              </a:ext>
            </a:extLst>
          </p:cNvPr>
          <p:cNvCxnSpPr>
            <a:endCxn id="8" idx="3"/>
          </p:cNvCxnSpPr>
          <p:nvPr/>
        </p:nvCxnSpPr>
        <p:spPr>
          <a:xfrm rot="10800000" flipH="1">
            <a:off x="922739" y="2471653"/>
            <a:ext cx="951000" cy="801600"/>
          </a:xfrm>
          <a:prstGeom prst="straightConnector1">
            <a:avLst/>
          </a:prstGeom>
          <a:noFill/>
          <a:ln w="28575" cap="flat" cmpd="sng">
            <a:solidFill>
              <a:schemeClr val="dk1"/>
            </a:solidFill>
            <a:prstDash val="solid"/>
            <a:round/>
            <a:headEnd type="none" w="sm" len="sm"/>
            <a:tailEnd type="triangle" w="med" len="med"/>
          </a:ln>
        </p:spPr>
      </p:cxnSp>
      <p:sp>
        <p:nvSpPr>
          <p:cNvPr id="10" name="Google Shape;147;p20">
            <a:extLst>
              <a:ext uri="{FF2B5EF4-FFF2-40B4-BE49-F238E27FC236}">
                <a16:creationId xmlns:a16="http://schemas.microsoft.com/office/drawing/2014/main" id="{DC6F681D-8AF1-4333-DBF1-F4EB2E20BE60}"/>
              </a:ext>
            </a:extLst>
          </p:cNvPr>
          <p:cNvSpPr/>
          <p:nvPr/>
        </p:nvSpPr>
        <p:spPr>
          <a:xfrm>
            <a:off x="777825" y="3202304"/>
            <a:ext cx="144600" cy="1446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11" name="Google Shape;148;p20">
            <a:extLst>
              <a:ext uri="{FF2B5EF4-FFF2-40B4-BE49-F238E27FC236}">
                <a16:creationId xmlns:a16="http://schemas.microsoft.com/office/drawing/2014/main" id="{FCF76734-DB63-BD93-FC22-F196D201AED8}"/>
              </a:ext>
            </a:extLst>
          </p:cNvPr>
          <p:cNvSpPr/>
          <p:nvPr/>
        </p:nvSpPr>
        <p:spPr>
          <a:xfrm>
            <a:off x="3929013" y="2562542"/>
            <a:ext cx="2305200" cy="1798500"/>
          </a:xfrm>
          <a:prstGeom prst="hexagon">
            <a:avLst>
              <a:gd name="adj" fmla="val 32039"/>
              <a:gd name="vf" fmla="val 115470"/>
            </a:avLst>
          </a:prstGeom>
          <a:solidFill>
            <a:srgbClr val="FFFF0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Source Sans Pro"/>
              <a:ea typeface="Source Sans Pro"/>
              <a:cs typeface="Source Sans Pro"/>
              <a:sym typeface="Source Sans Pro"/>
            </a:endParaRPr>
          </a:p>
        </p:txBody>
      </p:sp>
      <p:sp>
        <p:nvSpPr>
          <p:cNvPr id="12" name="Google Shape;149;p20">
            <a:extLst>
              <a:ext uri="{FF2B5EF4-FFF2-40B4-BE49-F238E27FC236}">
                <a16:creationId xmlns:a16="http://schemas.microsoft.com/office/drawing/2014/main" id="{E06382C8-9600-1163-BA1B-9CB04CD6CC9E}"/>
              </a:ext>
            </a:extLst>
          </p:cNvPr>
          <p:cNvSpPr/>
          <p:nvPr/>
        </p:nvSpPr>
        <p:spPr>
          <a:xfrm>
            <a:off x="2522488" y="2089467"/>
            <a:ext cx="144600" cy="144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Source Sans Pro"/>
              <a:ea typeface="Source Sans Pro"/>
              <a:cs typeface="Source Sans Pro"/>
              <a:sym typeface="Source Sans Pro"/>
            </a:endParaRPr>
          </a:p>
        </p:txBody>
      </p:sp>
      <p:cxnSp>
        <p:nvCxnSpPr>
          <p:cNvPr id="13" name="Google Shape;150;p20">
            <a:extLst>
              <a:ext uri="{FF2B5EF4-FFF2-40B4-BE49-F238E27FC236}">
                <a16:creationId xmlns:a16="http://schemas.microsoft.com/office/drawing/2014/main" id="{FB1E6986-67DA-B8EC-211F-21EF71A8AC84}"/>
              </a:ext>
            </a:extLst>
          </p:cNvPr>
          <p:cNvCxnSpPr>
            <a:stCxn id="8" idx="6"/>
            <a:endCxn id="12" idx="3"/>
          </p:cNvCxnSpPr>
          <p:nvPr/>
        </p:nvCxnSpPr>
        <p:spPr>
          <a:xfrm rot="10800000" flipH="1">
            <a:off x="1997163" y="2212929"/>
            <a:ext cx="546600" cy="207600"/>
          </a:xfrm>
          <a:prstGeom prst="straightConnector1">
            <a:avLst/>
          </a:prstGeom>
          <a:noFill/>
          <a:ln w="28575" cap="flat" cmpd="sng">
            <a:solidFill>
              <a:schemeClr val="dk1"/>
            </a:solidFill>
            <a:prstDash val="solid"/>
            <a:round/>
            <a:headEnd type="none" w="sm" len="sm"/>
            <a:tailEnd type="triangle" w="med" len="med"/>
          </a:ln>
        </p:spPr>
      </p:cxnSp>
      <p:sp>
        <p:nvSpPr>
          <p:cNvPr id="14" name="Google Shape;151;p20">
            <a:extLst>
              <a:ext uri="{FF2B5EF4-FFF2-40B4-BE49-F238E27FC236}">
                <a16:creationId xmlns:a16="http://schemas.microsoft.com/office/drawing/2014/main" id="{8B52079F-CA86-EEE8-88AA-4C56049A7FEE}"/>
              </a:ext>
            </a:extLst>
          </p:cNvPr>
          <p:cNvSpPr/>
          <p:nvPr/>
        </p:nvSpPr>
        <p:spPr>
          <a:xfrm>
            <a:off x="4467175" y="2645092"/>
            <a:ext cx="144600" cy="1446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Source Sans Pro"/>
              <a:ea typeface="Source Sans Pro"/>
              <a:cs typeface="Source Sans Pro"/>
              <a:sym typeface="Source Sans Pro"/>
            </a:endParaRPr>
          </a:p>
        </p:txBody>
      </p:sp>
      <p:cxnSp>
        <p:nvCxnSpPr>
          <p:cNvPr id="15" name="Google Shape;152;p20">
            <a:extLst>
              <a:ext uri="{FF2B5EF4-FFF2-40B4-BE49-F238E27FC236}">
                <a16:creationId xmlns:a16="http://schemas.microsoft.com/office/drawing/2014/main" id="{D464C73A-36AC-3202-0FD2-4EA49D1B6FAD}"/>
              </a:ext>
            </a:extLst>
          </p:cNvPr>
          <p:cNvCxnSpPr>
            <a:stCxn id="12" idx="6"/>
            <a:endCxn id="14" idx="2"/>
          </p:cNvCxnSpPr>
          <p:nvPr/>
        </p:nvCxnSpPr>
        <p:spPr>
          <a:xfrm>
            <a:off x="2667088" y="2161767"/>
            <a:ext cx="1800000" cy="555600"/>
          </a:xfrm>
          <a:prstGeom prst="straightConnector1">
            <a:avLst/>
          </a:prstGeom>
          <a:noFill/>
          <a:ln w="28575" cap="flat" cmpd="sng">
            <a:solidFill>
              <a:schemeClr val="dk1"/>
            </a:solidFill>
            <a:prstDash val="solid"/>
            <a:round/>
            <a:headEnd type="none" w="sm" len="sm"/>
            <a:tailEnd type="triangle" w="med" len="med"/>
          </a:ln>
        </p:spPr>
      </p:cxnSp>
      <p:sp>
        <p:nvSpPr>
          <p:cNvPr id="16" name="Google Shape;153;p20">
            <a:extLst>
              <a:ext uri="{FF2B5EF4-FFF2-40B4-BE49-F238E27FC236}">
                <a16:creationId xmlns:a16="http://schemas.microsoft.com/office/drawing/2014/main" id="{942886B4-C792-172C-1082-E8B92634696C}"/>
              </a:ext>
            </a:extLst>
          </p:cNvPr>
          <p:cNvSpPr txBox="1"/>
          <p:nvPr/>
        </p:nvSpPr>
        <p:spPr>
          <a:xfrm>
            <a:off x="7475394" y="2320194"/>
            <a:ext cx="1135156" cy="768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Font typeface="Avenir"/>
              <a:buNone/>
            </a:pPr>
            <a:r>
              <a:rPr lang="en-US" sz="4400" b="0" i="0" u="none" strike="noStrike" cap="none" dirty="0">
                <a:solidFill>
                  <a:srgbClr val="595959"/>
                </a:solidFill>
                <a:latin typeface="Avenir"/>
                <a:ea typeface="Avenir"/>
                <a:cs typeface="Avenir"/>
                <a:sym typeface="Avenir"/>
              </a:rPr>
              <a:t>L=</a:t>
            </a:r>
            <a:endParaRPr dirty="0"/>
          </a:p>
        </p:txBody>
      </p:sp>
      <p:sp>
        <p:nvSpPr>
          <p:cNvPr id="17" name="Google Shape;154;p20">
            <a:extLst>
              <a:ext uri="{FF2B5EF4-FFF2-40B4-BE49-F238E27FC236}">
                <a16:creationId xmlns:a16="http://schemas.microsoft.com/office/drawing/2014/main" id="{23581C0A-F73A-0263-392B-35CD5717957B}"/>
              </a:ext>
            </a:extLst>
          </p:cNvPr>
          <p:cNvSpPr txBox="1"/>
          <p:nvPr/>
        </p:nvSpPr>
        <p:spPr>
          <a:xfrm>
            <a:off x="8381950" y="2313844"/>
            <a:ext cx="304800" cy="7303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Avenir"/>
              <a:buNone/>
            </a:pPr>
            <a:r>
              <a:rPr lang="en-US" sz="4400" b="0" i="0" u="none" strike="noStrike" cap="none" dirty="0">
                <a:solidFill>
                  <a:srgbClr val="595959"/>
                </a:solidFill>
                <a:latin typeface="Avenir"/>
                <a:ea typeface="Avenir"/>
                <a:cs typeface="Avenir"/>
                <a:sym typeface="Avenir"/>
              </a:rPr>
              <a:t>a</a:t>
            </a:r>
            <a:endParaRPr dirty="0"/>
          </a:p>
        </p:txBody>
      </p:sp>
      <p:sp>
        <p:nvSpPr>
          <p:cNvPr id="18" name="Google Shape;155;p20">
            <a:extLst>
              <a:ext uri="{FF2B5EF4-FFF2-40B4-BE49-F238E27FC236}">
                <a16:creationId xmlns:a16="http://schemas.microsoft.com/office/drawing/2014/main" id="{DB7EB3D9-4645-D068-04AD-20AD1233D020}"/>
              </a:ext>
            </a:extLst>
          </p:cNvPr>
          <p:cNvSpPr txBox="1"/>
          <p:nvPr/>
        </p:nvSpPr>
        <p:spPr>
          <a:xfrm>
            <a:off x="8686750" y="2318606"/>
            <a:ext cx="304800" cy="76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Avenir"/>
              <a:buNone/>
            </a:pPr>
            <a:r>
              <a:rPr lang="en-US" sz="4400" b="0" i="0" u="none" strike="noStrike" cap="none" dirty="0">
                <a:solidFill>
                  <a:srgbClr val="595959"/>
                </a:solidFill>
                <a:latin typeface="Avenir"/>
                <a:ea typeface="Avenir"/>
                <a:cs typeface="Avenir"/>
                <a:sym typeface="Avenir"/>
              </a:rPr>
              <a:t>b</a:t>
            </a:r>
            <a:endParaRPr sz="4400" b="0" i="0" u="none" strike="noStrike" cap="none" dirty="0">
              <a:solidFill>
                <a:srgbClr val="595959"/>
              </a:solidFill>
              <a:latin typeface="Avenir"/>
              <a:ea typeface="Avenir"/>
              <a:cs typeface="Avenir"/>
              <a:sym typeface="Avenir"/>
            </a:endParaRPr>
          </a:p>
        </p:txBody>
      </p:sp>
      <p:sp>
        <p:nvSpPr>
          <p:cNvPr id="19" name="Google Shape;156;p20">
            <a:extLst>
              <a:ext uri="{FF2B5EF4-FFF2-40B4-BE49-F238E27FC236}">
                <a16:creationId xmlns:a16="http://schemas.microsoft.com/office/drawing/2014/main" id="{6827E779-292C-FF1F-A327-97C5734A3E84}"/>
              </a:ext>
            </a:extLst>
          </p:cNvPr>
          <p:cNvSpPr txBox="1"/>
          <p:nvPr/>
        </p:nvSpPr>
        <p:spPr>
          <a:xfrm>
            <a:off x="8991550" y="2313844"/>
            <a:ext cx="304800" cy="76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Avenir"/>
              <a:buNone/>
            </a:pPr>
            <a:r>
              <a:rPr lang="en-US" sz="4400" b="0" i="0" u="none" strike="noStrike" cap="none" dirty="0">
                <a:solidFill>
                  <a:srgbClr val="595959"/>
                </a:solidFill>
                <a:latin typeface="Avenir"/>
                <a:ea typeface="Avenir"/>
                <a:cs typeface="Avenir"/>
                <a:sym typeface="Avenir"/>
              </a:rPr>
              <a:t>c</a:t>
            </a:r>
            <a:endParaRPr dirty="0"/>
          </a:p>
        </p:txBody>
      </p:sp>
      <p:sp>
        <p:nvSpPr>
          <p:cNvPr id="20" name="Google Shape;157;p20">
            <a:extLst>
              <a:ext uri="{FF2B5EF4-FFF2-40B4-BE49-F238E27FC236}">
                <a16:creationId xmlns:a16="http://schemas.microsoft.com/office/drawing/2014/main" id="{093A4DC9-183D-EF19-2A40-8E42B9B3CC1E}"/>
              </a:ext>
            </a:extLst>
          </p:cNvPr>
          <p:cNvSpPr txBox="1"/>
          <p:nvPr/>
        </p:nvSpPr>
        <p:spPr>
          <a:xfrm>
            <a:off x="9296350" y="2318606"/>
            <a:ext cx="304800" cy="768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Avenir"/>
              <a:buNone/>
            </a:pPr>
            <a:r>
              <a:rPr lang="en-US" sz="4400" b="0" i="0" u="none" strike="noStrike" cap="none" dirty="0">
                <a:solidFill>
                  <a:srgbClr val="595959"/>
                </a:solidFill>
                <a:latin typeface="Avenir"/>
                <a:ea typeface="Avenir"/>
                <a:cs typeface="Avenir"/>
                <a:sym typeface="Avenir"/>
              </a:rPr>
              <a:t>e</a:t>
            </a:r>
            <a:endParaRPr dirty="0"/>
          </a:p>
        </p:txBody>
      </p:sp>
      <p:sp>
        <p:nvSpPr>
          <p:cNvPr id="21" name="Google Shape;158;p20">
            <a:extLst>
              <a:ext uri="{FF2B5EF4-FFF2-40B4-BE49-F238E27FC236}">
                <a16:creationId xmlns:a16="http://schemas.microsoft.com/office/drawing/2014/main" id="{7B7910B4-69BB-6AA5-3D88-028F906BBCC1}"/>
              </a:ext>
            </a:extLst>
          </p:cNvPr>
          <p:cNvSpPr txBox="1"/>
          <p:nvPr/>
        </p:nvSpPr>
        <p:spPr>
          <a:xfrm>
            <a:off x="1463625" y="3694429"/>
            <a:ext cx="304800" cy="369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Font typeface="Source Sans Pro"/>
              <a:buNone/>
            </a:pPr>
            <a:r>
              <a:rPr lang="en-US" sz="2400" b="0" i="0" u="none" strike="noStrike" cap="none">
                <a:solidFill>
                  <a:schemeClr val="dk1"/>
                </a:solidFill>
                <a:latin typeface="Source Sans Pro"/>
                <a:ea typeface="Source Sans Pro"/>
                <a:cs typeface="Source Sans Pro"/>
                <a:sym typeface="Source Sans Pro"/>
              </a:rPr>
              <a:t>a</a:t>
            </a:r>
            <a:endParaRPr/>
          </a:p>
        </p:txBody>
      </p:sp>
      <p:sp>
        <p:nvSpPr>
          <p:cNvPr id="22" name="Google Shape;159;p20">
            <a:extLst>
              <a:ext uri="{FF2B5EF4-FFF2-40B4-BE49-F238E27FC236}">
                <a16:creationId xmlns:a16="http://schemas.microsoft.com/office/drawing/2014/main" id="{249B7084-212E-6AE8-D5C7-07865CC4A049}"/>
              </a:ext>
            </a:extLst>
          </p:cNvPr>
          <p:cNvSpPr txBox="1"/>
          <p:nvPr/>
        </p:nvSpPr>
        <p:spPr>
          <a:xfrm>
            <a:off x="1458863" y="1902142"/>
            <a:ext cx="304800" cy="369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Font typeface="Source Sans Pro"/>
              <a:buNone/>
            </a:pPr>
            <a:r>
              <a:rPr lang="en-US" sz="2400" b="0" i="0" u="none" strike="noStrike" cap="none">
                <a:solidFill>
                  <a:srgbClr val="000000"/>
                </a:solidFill>
                <a:latin typeface="Source Sans Pro"/>
                <a:ea typeface="Source Sans Pro"/>
                <a:cs typeface="Source Sans Pro"/>
                <a:sym typeface="Source Sans Pro"/>
              </a:rPr>
              <a:t>b</a:t>
            </a:r>
            <a:endParaRPr/>
          </a:p>
        </p:txBody>
      </p:sp>
      <p:sp>
        <p:nvSpPr>
          <p:cNvPr id="23" name="Google Shape;160;p20">
            <a:extLst>
              <a:ext uri="{FF2B5EF4-FFF2-40B4-BE49-F238E27FC236}">
                <a16:creationId xmlns:a16="http://schemas.microsoft.com/office/drawing/2014/main" id="{682B4C14-A1A2-4BF3-9CE4-FA413A463CED}"/>
              </a:ext>
            </a:extLst>
          </p:cNvPr>
          <p:cNvSpPr txBox="1"/>
          <p:nvPr/>
        </p:nvSpPr>
        <p:spPr>
          <a:xfrm>
            <a:off x="3194000" y="2743517"/>
            <a:ext cx="3048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Source Sans Pro"/>
              <a:buNone/>
            </a:pPr>
            <a:r>
              <a:rPr lang="en-US" sz="2400" b="0" i="0" u="none" strike="noStrike" cap="none">
                <a:solidFill>
                  <a:srgbClr val="000000"/>
                </a:solidFill>
                <a:latin typeface="Source Sans Pro"/>
                <a:ea typeface="Source Sans Pro"/>
                <a:cs typeface="Source Sans Pro"/>
                <a:sym typeface="Source Sans Pro"/>
              </a:rPr>
              <a:t>c</a:t>
            </a:r>
            <a:endParaRPr/>
          </a:p>
        </p:txBody>
      </p:sp>
      <p:sp>
        <p:nvSpPr>
          <p:cNvPr id="24" name="Google Shape;161;p20">
            <a:extLst>
              <a:ext uri="{FF2B5EF4-FFF2-40B4-BE49-F238E27FC236}">
                <a16:creationId xmlns:a16="http://schemas.microsoft.com/office/drawing/2014/main" id="{CC45D7E5-0897-49CF-5CC0-A27DF7368E91}"/>
              </a:ext>
            </a:extLst>
          </p:cNvPr>
          <p:cNvSpPr txBox="1"/>
          <p:nvPr/>
        </p:nvSpPr>
        <p:spPr>
          <a:xfrm>
            <a:off x="3174950" y="4572317"/>
            <a:ext cx="3048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Source Sans Pro"/>
              <a:buNone/>
            </a:pPr>
            <a:r>
              <a:rPr lang="en-US" sz="2400" b="0" i="0" u="none" strike="noStrike" cap="none">
                <a:solidFill>
                  <a:srgbClr val="000000"/>
                </a:solidFill>
                <a:latin typeface="Source Sans Pro"/>
                <a:ea typeface="Source Sans Pro"/>
                <a:cs typeface="Source Sans Pro"/>
                <a:sym typeface="Source Sans Pro"/>
              </a:rPr>
              <a:t>d</a:t>
            </a:r>
            <a:endParaRPr/>
          </a:p>
        </p:txBody>
      </p:sp>
      <p:sp>
        <p:nvSpPr>
          <p:cNvPr id="25" name="Google Shape;162;p20">
            <a:extLst>
              <a:ext uri="{FF2B5EF4-FFF2-40B4-BE49-F238E27FC236}">
                <a16:creationId xmlns:a16="http://schemas.microsoft.com/office/drawing/2014/main" id="{65558CF4-01C2-78C3-7ED5-F02B8455A545}"/>
              </a:ext>
            </a:extLst>
          </p:cNvPr>
          <p:cNvSpPr txBox="1"/>
          <p:nvPr/>
        </p:nvSpPr>
        <p:spPr>
          <a:xfrm>
            <a:off x="4924375" y="3643629"/>
            <a:ext cx="304800" cy="462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Source Sans Pro"/>
              <a:buNone/>
            </a:pPr>
            <a:r>
              <a:rPr lang="en-US" sz="2400" b="0" i="0" u="none" strike="noStrike" cap="none">
                <a:solidFill>
                  <a:srgbClr val="000000"/>
                </a:solidFill>
                <a:latin typeface="Source Sans Pro"/>
                <a:ea typeface="Source Sans Pro"/>
                <a:cs typeface="Source Sans Pro"/>
                <a:sym typeface="Source Sans Pro"/>
              </a:rPr>
              <a:t>e</a:t>
            </a:r>
            <a:endParaRPr/>
          </a:p>
        </p:txBody>
      </p:sp>
      <p:pic>
        <p:nvPicPr>
          <p:cNvPr id="26" name="Google Shape;163;p20">
            <a:extLst>
              <a:ext uri="{FF2B5EF4-FFF2-40B4-BE49-F238E27FC236}">
                <a16:creationId xmlns:a16="http://schemas.microsoft.com/office/drawing/2014/main" id="{5B798342-5CF4-C0AA-1DBF-B9A7D7436921}"/>
              </a:ext>
            </a:extLst>
          </p:cNvPr>
          <p:cNvPicPr preferRelativeResize="0"/>
          <p:nvPr/>
        </p:nvPicPr>
        <p:blipFill rotWithShape="1">
          <a:blip r:embed="rId3">
            <a:alphaModFix/>
          </a:blip>
          <a:srcRect/>
          <a:stretch/>
        </p:blipFill>
        <p:spPr>
          <a:xfrm>
            <a:off x="1300113" y="1284604"/>
            <a:ext cx="635100" cy="744600"/>
          </a:xfrm>
          <a:prstGeom prst="rect">
            <a:avLst/>
          </a:prstGeom>
          <a:noFill/>
          <a:ln>
            <a:noFill/>
          </a:ln>
        </p:spPr>
      </p:pic>
      <p:pic>
        <p:nvPicPr>
          <p:cNvPr id="27" name="Google Shape;164;p20">
            <a:extLst>
              <a:ext uri="{FF2B5EF4-FFF2-40B4-BE49-F238E27FC236}">
                <a16:creationId xmlns:a16="http://schemas.microsoft.com/office/drawing/2014/main" id="{4ABDF899-5F9F-00C6-688F-3B8A414D20FA}"/>
              </a:ext>
            </a:extLst>
          </p:cNvPr>
          <p:cNvPicPr preferRelativeResize="0"/>
          <p:nvPr/>
        </p:nvPicPr>
        <p:blipFill rotWithShape="1">
          <a:blip r:embed="rId3">
            <a:alphaModFix/>
          </a:blip>
          <a:srcRect/>
          <a:stretch/>
        </p:blipFill>
        <p:spPr>
          <a:xfrm>
            <a:off x="1300113" y="3083242"/>
            <a:ext cx="635100" cy="744600"/>
          </a:xfrm>
          <a:prstGeom prst="rect">
            <a:avLst/>
          </a:prstGeom>
          <a:noFill/>
          <a:ln>
            <a:noFill/>
          </a:ln>
        </p:spPr>
      </p:pic>
      <p:pic>
        <p:nvPicPr>
          <p:cNvPr id="28" name="Google Shape;165;p20">
            <a:extLst>
              <a:ext uri="{FF2B5EF4-FFF2-40B4-BE49-F238E27FC236}">
                <a16:creationId xmlns:a16="http://schemas.microsoft.com/office/drawing/2014/main" id="{E0D9FBC3-C78E-D9D8-FED9-12F7B3D0191D}"/>
              </a:ext>
            </a:extLst>
          </p:cNvPr>
          <p:cNvPicPr preferRelativeResize="0"/>
          <p:nvPr/>
        </p:nvPicPr>
        <p:blipFill rotWithShape="1">
          <a:blip r:embed="rId3">
            <a:alphaModFix/>
          </a:blip>
          <a:srcRect/>
          <a:stretch/>
        </p:blipFill>
        <p:spPr>
          <a:xfrm>
            <a:off x="3043188" y="2191067"/>
            <a:ext cx="635100" cy="744600"/>
          </a:xfrm>
          <a:prstGeom prst="rect">
            <a:avLst/>
          </a:prstGeom>
          <a:noFill/>
          <a:ln>
            <a:noFill/>
          </a:ln>
        </p:spPr>
      </p:pic>
      <p:pic>
        <p:nvPicPr>
          <p:cNvPr id="29" name="Google Shape;166;p20">
            <a:extLst>
              <a:ext uri="{FF2B5EF4-FFF2-40B4-BE49-F238E27FC236}">
                <a16:creationId xmlns:a16="http://schemas.microsoft.com/office/drawing/2014/main" id="{4ED4BD88-C646-6EF8-926E-8D4E4097811B}"/>
              </a:ext>
            </a:extLst>
          </p:cNvPr>
          <p:cNvPicPr preferRelativeResize="0"/>
          <p:nvPr/>
        </p:nvPicPr>
        <p:blipFill rotWithShape="1">
          <a:blip r:embed="rId3">
            <a:alphaModFix/>
          </a:blip>
          <a:srcRect/>
          <a:stretch/>
        </p:blipFill>
        <p:spPr>
          <a:xfrm>
            <a:off x="3043188" y="3964304"/>
            <a:ext cx="635100" cy="744600"/>
          </a:xfrm>
          <a:prstGeom prst="rect">
            <a:avLst/>
          </a:prstGeom>
          <a:noFill/>
          <a:ln>
            <a:noFill/>
          </a:ln>
        </p:spPr>
      </p:pic>
      <p:pic>
        <p:nvPicPr>
          <p:cNvPr id="30" name="Google Shape;167;p20">
            <a:extLst>
              <a:ext uri="{FF2B5EF4-FFF2-40B4-BE49-F238E27FC236}">
                <a16:creationId xmlns:a16="http://schemas.microsoft.com/office/drawing/2014/main" id="{D39560DE-7A1D-8B10-E5F0-A8AAE8A4DAC4}"/>
              </a:ext>
            </a:extLst>
          </p:cNvPr>
          <p:cNvPicPr preferRelativeResize="0"/>
          <p:nvPr/>
        </p:nvPicPr>
        <p:blipFill rotWithShape="1">
          <a:blip r:embed="rId3">
            <a:alphaModFix/>
          </a:blip>
          <a:srcRect/>
          <a:stretch/>
        </p:blipFill>
        <p:spPr>
          <a:xfrm>
            <a:off x="4764038" y="3088004"/>
            <a:ext cx="635100" cy="744600"/>
          </a:xfrm>
          <a:prstGeom prst="rect">
            <a:avLst/>
          </a:prstGeom>
          <a:noFill/>
          <a:ln>
            <a:noFill/>
          </a:ln>
        </p:spPr>
      </p:pic>
      <p:sp>
        <p:nvSpPr>
          <p:cNvPr id="31" name="Google Shape;168;p20">
            <a:extLst>
              <a:ext uri="{FF2B5EF4-FFF2-40B4-BE49-F238E27FC236}">
                <a16:creationId xmlns:a16="http://schemas.microsoft.com/office/drawing/2014/main" id="{6ED59CD2-B1DA-75B1-13C7-C145CD2BED31}"/>
              </a:ext>
            </a:extLst>
          </p:cNvPr>
          <p:cNvSpPr txBox="1"/>
          <p:nvPr/>
        </p:nvSpPr>
        <p:spPr>
          <a:xfrm>
            <a:off x="7420150" y="1615916"/>
            <a:ext cx="36258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venir"/>
              <a:buNone/>
            </a:pPr>
            <a:r>
              <a:rPr lang="en-US" sz="3200" b="0" i="0" u="none" strike="noStrike" cap="none" dirty="0">
                <a:solidFill>
                  <a:schemeClr val="dk1"/>
                </a:solidFill>
                <a:latin typeface="Avenir"/>
                <a:ea typeface="Avenir"/>
                <a:cs typeface="Avenir"/>
                <a:sym typeface="Avenir"/>
              </a:rPr>
              <a:t>Location history</a:t>
            </a:r>
            <a:endParaRPr sz="3200" b="0" i="0" u="none" strike="noStrike" cap="none" dirty="0">
              <a:solidFill>
                <a:schemeClr val="dk1"/>
              </a:solidFill>
              <a:latin typeface="Avenir"/>
              <a:ea typeface="Avenir"/>
              <a:cs typeface="Avenir"/>
              <a:sym typeface="Avenir"/>
            </a:endParaRPr>
          </a:p>
        </p:txBody>
      </p:sp>
      <p:pic>
        <p:nvPicPr>
          <p:cNvPr id="32" name="Google Shape;169;p20">
            <a:extLst>
              <a:ext uri="{FF2B5EF4-FFF2-40B4-BE49-F238E27FC236}">
                <a16:creationId xmlns:a16="http://schemas.microsoft.com/office/drawing/2014/main" id="{F27AFCB3-2FD1-9E9A-9228-96678892D50F}"/>
              </a:ext>
            </a:extLst>
          </p:cNvPr>
          <p:cNvPicPr preferRelativeResize="0"/>
          <p:nvPr/>
        </p:nvPicPr>
        <p:blipFill rotWithShape="1">
          <a:blip r:embed="rId4">
            <a:alphaModFix/>
            <a:biLevel thresh="75000"/>
          </a:blip>
          <a:srcRect l="10304" r="41433" b="40248"/>
          <a:stretch/>
        </p:blipFill>
        <p:spPr>
          <a:xfrm>
            <a:off x="10798350" y="5399781"/>
            <a:ext cx="1266600" cy="1323900"/>
          </a:xfrm>
          <a:prstGeom prst="rect">
            <a:avLst/>
          </a:prstGeom>
          <a:noFill/>
          <a:ln>
            <a:noFill/>
          </a:ln>
        </p:spPr>
      </p:pic>
      <p:sp>
        <p:nvSpPr>
          <p:cNvPr id="4" name="TextBox 3">
            <a:extLst>
              <a:ext uri="{FF2B5EF4-FFF2-40B4-BE49-F238E27FC236}">
                <a16:creationId xmlns:a16="http://schemas.microsoft.com/office/drawing/2014/main" id="{8D9D4766-E256-C195-15FD-56263383D0F6}"/>
              </a:ext>
            </a:extLst>
          </p:cNvPr>
          <p:cNvSpPr txBox="1"/>
          <p:nvPr/>
        </p:nvSpPr>
        <p:spPr>
          <a:xfrm>
            <a:off x="111142" y="0"/>
            <a:ext cx="6769052" cy="707886"/>
          </a:xfrm>
          <a:prstGeom prst="rect">
            <a:avLst/>
          </a:prstGeom>
          <a:noFill/>
        </p:spPr>
        <p:txBody>
          <a:bodyPr wrap="square">
            <a:spAutoFit/>
          </a:bodyPr>
          <a:lstStyle/>
          <a:p>
            <a:r>
              <a:rPr lang="en-GB" sz="4000" b="1" dirty="0">
                <a:solidFill>
                  <a:schemeClr val="bg1">
                    <a:lumMod val="50000"/>
                  </a:schemeClr>
                </a:solidFill>
                <a:latin typeface="Helvetica Neue "/>
              </a:rPr>
              <a:t>Call Detail Records (CDRs)</a:t>
            </a:r>
          </a:p>
        </p:txBody>
      </p:sp>
      <p:sp>
        <p:nvSpPr>
          <p:cNvPr id="33" name="Google Shape;176;p21">
            <a:extLst>
              <a:ext uri="{FF2B5EF4-FFF2-40B4-BE49-F238E27FC236}">
                <a16:creationId xmlns:a16="http://schemas.microsoft.com/office/drawing/2014/main" id="{7D285471-4832-CEBD-174A-FE7B383A107F}"/>
              </a:ext>
            </a:extLst>
          </p:cNvPr>
          <p:cNvSpPr txBox="1"/>
          <p:nvPr/>
        </p:nvSpPr>
        <p:spPr>
          <a:xfrm>
            <a:off x="2867098" y="5769091"/>
            <a:ext cx="6457804" cy="860700"/>
          </a:xfrm>
          <a:prstGeom prst="rect">
            <a:avLst/>
          </a:prstGeom>
          <a:solidFill>
            <a:srgbClr val="FFC000"/>
          </a:solidFill>
          <a:ln>
            <a:no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3F3F3F"/>
              </a:buClr>
              <a:buFont typeface="Calibri"/>
              <a:buNone/>
            </a:pPr>
            <a:r>
              <a:rPr lang="en-US" sz="2400" dirty="0">
                <a:latin typeface="Helvetica Neue Light"/>
                <a:ea typeface="Helvetica Neue Light"/>
                <a:cs typeface="Helvetica Neue Light"/>
                <a:sym typeface="Helvetica Neue Light"/>
              </a:rPr>
              <a:t>Inferring mobility trajectories from CDRs</a:t>
            </a:r>
            <a:endParaRPr sz="2400" i="0" u="none" strike="noStrike" cap="none" dirty="0">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78994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31;p37">
            <a:extLst>
              <a:ext uri="{FF2B5EF4-FFF2-40B4-BE49-F238E27FC236}">
                <a16:creationId xmlns:a16="http://schemas.microsoft.com/office/drawing/2014/main" id="{CFA2740C-8C3D-EDCB-5002-0BDE4E9FAB81}"/>
              </a:ext>
            </a:extLst>
          </p:cNvPr>
          <p:cNvSpPr txBox="1"/>
          <p:nvPr/>
        </p:nvSpPr>
        <p:spPr>
          <a:xfrm>
            <a:off x="0" y="-222075"/>
            <a:ext cx="9735671" cy="1031111"/>
          </a:xfrm>
          <a:prstGeom prst="rect">
            <a:avLst/>
          </a:prstGeom>
          <a:noFill/>
          <a:ln>
            <a:no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3F3F3F"/>
              </a:buClr>
              <a:buFont typeface="Calibri"/>
              <a:buNone/>
            </a:pPr>
            <a:r>
              <a:rPr lang="en-US" sz="4000" b="1" dirty="0">
                <a:solidFill>
                  <a:schemeClr val="bg1">
                    <a:lumMod val="50000"/>
                  </a:schemeClr>
                </a:solidFill>
                <a:latin typeface="Helvetica Neue "/>
                <a:ea typeface="Helvetica Neue Light"/>
                <a:cs typeface="Helvetica Neue Light"/>
                <a:sym typeface="Helvetica Neue Light"/>
              </a:rPr>
              <a:t>Location Based Social Networks (LBSN)</a:t>
            </a:r>
            <a:endParaRPr sz="4000" b="1" dirty="0">
              <a:solidFill>
                <a:schemeClr val="bg1">
                  <a:lumMod val="50000"/>
                </a:schemeClr>
              </a:solidFill>
              <a:latin typeface="Helvetica Neue "/>
              <a:ea typeface="Helvetica Neue Light"/>
              <a:cs typeface="Helvetica Neue Light"/>
              <a:sym typeface="Helvetica Neue Light"/>
            </a:endParaRPr>
          </a:p>
        </p:txBody>
      </p:sp>
      <p:pic>
        <p:nvPicPr>
          <p:cNvPr id="3" name="Google Shape;333;p37">
            <a:extLst>
              <a:ext uri="{FF2B5EF4-FFF2-40B4-BE49-F238E27FC236}">
                <a16:creationId xmlns:a16="http://schemas.microsoft.com/office/drawing/2014/main" id="{C554E5C3-8433-E4FE-82B2-1708E5977047}"/>
              </a:ext>
            </a:extLst>
          </p:cNvPr>
          <p:cNvPicPr preferRelativeResize="0"/>
          <p:nvPr/>
        </p:nvPicPr>
        <p:blipFill>
          <a:blip r:embed="rId3">
            <a:alphaModFix/>
          </a:blip>
          <a:stretch>
            <a:fillRect/>
          </a:stretch>
        </p:blipFill>
        <p:spPr>
          <a:xfrm>
            <a:off x="7681165" y="-60642"/>
            <a:ext cx="5378824" cy="6858001"/>
          </a:xfrm>
          <a:prstGeom prst="rect">
            <a:avLst/>
          </a:prstGeom>
          <a:noFill/>
          <a:ln>
            <a:noFill/>
          </a:ln>
        </p:spPr>
      </p:pic>
      <p:pic>
        <p:nvPicPr>
          <p:cNvPr id="5" name="Google Shape;332;p37">
            <a:extLst>
              <a:ext uri="{FF2B5EF4-FFF2-40B4-BE49-F238E27FC236}">
                <a16:creationId xmlns:a16="http://schemas.microsoft.com/office/drawing/2014/main" id="{3C7E85A6-38F1-BEEC-20F6-5929EBB87442}"/>
              </a:ext>
            </a:extLst>
          </p:cNvPr>
          <p:cNvPicPr preferRelativeResize="0"/>
          <p:nvPr/>
        </p:nvPicPr>
        <p:blipFill rotWithShape="1">
          <a:blip r:embed="rId4">
            <a:alphaModFix/>
          </a:blip>
          <a:srcRect l="50655" t="1097" r="972"/>
          <a:stretch/>
        </p:blipFill>
        <p:spPr>
          <a:xfrm>
            <a:off x="9802671" y="230678"/>
            <a:ext cx="2247979" cy="3734192"/>
          </a:xfrm>
          <a:prstGeom prst="roundRect">
            <a:avLst>
              <a:gd name="adj" fmla="val 3911"/>
            </a:avLst>
          </a:prstGeom>
          <a:noFill/>
          <a:ln>
            <a:noFill/>
          </a:ln>
        </p:spPr>
      </p:pic>
      <p:sp>
        <p:nvSpPr>
          <p:cNvPr id="6" name="Google Shape;339;p38">
            <a:extLst>
              <a:ext uri="{FF2B5EF4-FFF2-40B4-BE49-F238E27FC236}">
                <a16:creationId xmlns:a16="http://schemas.microsoft.com/office/drawing/2014/main" id="{74EBD667-7040-EE6F-9D3A-1D8BED606619}"/>
              </a:ext>
            </a:extLst>
          </p:cNvPr>
          <p:cNvSpPr txBox="1"/>
          <p:nvPr/>
        </p:nvSpPr>
        <p:spPr>
          <a:xfrm>
            <a:off x="894869" y="809036"/>
            <a:ext cx="7211683" cy="8607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US" sz="3600" dirty="0">
                <a:latin typeface="Helvetica Neue Light"/>
                <a:ea typeface="Helvetica Neue Light"/>
                <a:cs typeface="Helvetica Neue Light"/>
                <a:sym typeface="Helvetica Neue Light"/>
              </a:rPr>
              <a:t>Social Network + Location Data</a:t>
            </a:r>
            <a:endParaRPr sz="3600" i="0" u="none" strike="noStrike" cap="none" dirty="0">
              <a:latin typeface="Helvetica Neue Light"/>
              <a:ea typeface="Helvetica Neue Light"/>
              <a:cs typeface="Helvetica Neue Light"/>
              <a:sym typeface="Helvetica Neue Light"/>
            </a:endParaRPr>
          </a:p>
        </p:txBody>
      </p:sp>
      <p:pic>
        <p:nvPicPr>
          <p:cNvPr id="9220" name="Picture 4" descr="What Is Location Data? All You Need To Know In 2022 - Tamoco">
            <a:extLst>
              <a:ext uri="{FF2B5EF4-FFF2-40B4-BE49-F238E27FC236}">
                <a16:creationId xmlns:a16="http://schemas.microsoft.com/office/drawing/2014/main" id="{195303C4-0461-0448-AA29-1F585162C9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8487" y="1566988"/>
            <a:ext cx="3396754" cy="292433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social network analysis | L&amp;T blog: About learning, training and technology  at ITC-ILO">
            <a:extLst>
              <a:ext uri="{FF2B5EF4-FFF2-40B4-BE49-F238E27FC236}">
                <a16:creationId xmlns:a16="http://schemas.microsoft.com/office/drawing/2014/main" id="{766EF750-328E-C4DA-DA81-B236A3D074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192" y="1712793"/>
            <a:ext cx="2925369" cy="22810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464B7E-93C9-0B10-D359-103566DCAA96}"/>
              </a:ext>
            </a:extLst>
          </p:cNvPr>
          <p:cNvSpPr txBox="1"/>
          <p:nvPr/>
        </p:nvSpPr>
        <p:spPr>
          <a:xfrm>
            <a:off x="315430" y="4933417"/>
            <a:ext cx="7791122" cy="923330"/>
          </a:xfrm>
          <a:prstGeom prst="rect">
            <a:avLst/>
          </a:prstGeom>
          <a:noFill/>
        </p:spPr>
        <p:txBody>
          <a:bodyPr wrap="square">
            <a:spAutoFit/>
          </a:bodyPr>
          <a:lstStyle/>
          <a:p>
            <a:pPr marL="0" marR="0" lvl="0" indent="0" algn="l" rtl="0">
              <a:spcBef>
                <a:spcPts val="0"/>
              </a:spcBef>
              <a:spcAft>
                <a:spcPts val="0"/>
              </a:spcAft>
              <a:buNone/>
            </a:pPr>
            <a:r>
              <a:rPr lang="en-GB" sz="1800" dirty="0">
                <a:solidFill>
                  <a:schemeClr val="dk1"/>
                </a:solidFill>
                <a:latin typeface="Helvetica Neue Light"/>
                <a:ea typeface="Helvetica Neue Light"/>
                <a:cs typeface="Helvetica Neue Light"/>
                <a:sym typeface="Helvetica Neue Light"/>
              </a:rPr>
              <a:t>A new social structure made up of </a:t>
            </a:r>
            <a:r>
              <a:rPr lang="en-GB" sz="1800" b="1" dirty="0">
                <a:solidFill>
                  <a:schemeClr val="dk1"/>
                </a:solidFill>
                <a:latin typeface="Helvetica Neue"/>
                <a:ea typeface="Helvetica Neue"/>
                <a:cs typeface="Helvetica Neue"/>
                <a:sym typeface="Helvetica Neue"/>
              </a:rPr>
              <a:t>individuals</a:t>
            </a:r>
            <a:r>
              <a:rPr lang="en-GB" sz="1800" dirty="0">
                <a:solidFill>
                  <a:schemeClr val="dk1"/>
                </a:solidFill>
                <a:latin typeface="Helvetica Neue Light"/>
                <a:ea typeface="Helvetica Neue Light"/>
                <a:cs typeface="Helvetica Neue Light"/>
                <a:sym typeface="Helvetica Neue Light"/>
              </a:rPr>
              <a:t> connected by the interdependency derived from their </a:t>
            </a:r>
            <a:r>
              <a:rPr lang="en-GB" sz="1800" b="1" dirty="0">
                <a:solidFill>
                  <a:schemeClr val="dk1"/>
                </a:solidFill>
                <a:latin typeface="Helvetica Neue"/>
                <a:ea typeface="Helvetica Neue"/>
                <a:cs typeface="Helvetica Neue"/>
                <a:sym typeface="Helvetica Neue"/>
              </a:rPr>
              <a:t>locations</a:t>
            </a:r>
            <a:r>
              <a:rPr lang="en-GB" sz="1800" dirty="0">
                <a:solidFill>
                  <a:schemeClr val="dk1"/>
                </a:solidFill>
                <a:latin typeface="Helvetica Neue Light"/>
                <a:ea typeface="Helvetica Neue Light"/>
                <a:cs typeface="Helvetica Neue Light"/>
                <a:sym typeface="Helvetica Neue Light"/>
              </a:rPr>
              <a:t> in the physical world as well as their location-tagged media content.</a:t>
            </a:r>
            <a:endParaRPr lang="en-GB" sz="1800" dirty="0">
              <a:latin typeface="Helvetica Neue Light"/>
              <a:ea typeface="Helvetica Neue Light"/>
              <a:cs typeface="Helvetica Neue Light"/>
              <a:sym typeface="Helvetica Neue Light"/>
            </a:endParaRPr>
          </a:p>
        </p:txBody>
      </p:sp>
      <p:sp>
        <p:nvSpPr>
          <p:cNvPr id="4" name="Slide Number Placeholder 1">
            <a:extLst>
              <a:ext uri="{FF2B5EF4-FFF2-40B4-BE49-F238E27FC236}">
                <a16:creationId xmlns:a16="http://schemas.microsoft.com/office/drawing/2014/main" id="{1E357F40-6635-567C-DD66-DAFD777CD6EC}"/>
              </a:ext>
            </a:extLst>
          </p:cNvPr>
          <p:cNvSpPr>
            <a:spLocks noGrp="1"/>
          </p:cNvSpPr>
          <p:nvPr>
            <p:ph type="sldNum" sz="quarter" idx="12"/>
          </p:nvPr>
        </p:nvSpPr>
        <p:spPr>
          <a:xfrm>
            <a:off x="10998679" y="6348685"/>
            <a:ext cx="1193321" cy="365125"/>
          </a:xfrm>
          <a:solidFill>
            <a:schemeClr val="accent4">
              <a:lumMod val="60000"/>
              <a:lumOff val="40000"/>
            </a:schemeClr>
          </a:solidFill>
        </p:spPr>
        <p:txBody>
          <a:bodyPr/>
          <a:lstStyle/>
          <a:p>
            <a:r>
              <a:rPr lang="en-GB" sz="3000" dirty="0">
                <a:latin typeface="Helvetica Neue"/>
              </a:rPr>
              <a:t>15/22</a:t>
            </a:r>
          </a:p>
        </p:txBody>
      </p:sp>
    </p:spTree>
    <p:extLst>
      <p:ext uri="{BB962C8B-B14F-4D97-AF65-F5344CB8AC3E}">
        <p14:creationId xmlns:p14="http://schemas.microsoft.com/office/powerpoint/2010/main" val="29082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224"/>
                                        </p:tgtEl>
                                        <p:attrNameLst>
                                          <p:attrName>style.visibility</p:attrName>
                                        </p:attrNameLst>
                                      </p:cBhvr>
                                      <p:to>
                                        <p:strVal val="visible"/>
                                      </p:to>
                                    </p:set>
                                    <p:animEffect transition="in" filter="fade">
                                      <p:cBhvr>
                                        <p:cTn id="10" dur="500"/>
                                        <p:tgtEl>
                                          <p:spTgt spid="9224"/>
                                        </p:tgtEl>
                                      </p:cBhvr>
                                    </p:animEffect>
                                  </p:childTnLst>
                                </p:cTn>
                              </p:par>
                              <p:par>
                                <p:cTn id="11" presetID="10" presetClass="entr" presetSubtype="0"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fade">
                                      <p:cBhvr>
                                        <p:cTn id="13" dur="500"/>
                                        <p:tgtEl>
                                          <p:spTgt spid="92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25;p26">
            <a:extLst>
              <a:ext uri="{FF2B5EF4-FFF2-40B4-BE49-F238E27FC236}">
                <a16:creationId xmlns:a16="http://schemas.microsoft.com/office/drawing/2014/main" id="{A8695978-8090-F265-8A68-461858CE52CC}"/>
              </a:ext>
            </a:extLst>
          </p:cNvPr>
          <p:cNvPicPr preferRelativeResize="0"/>
          <p:nvPr/>
        </p:nvPicPr>
        <p:blipFill rotWithShape="1">
          <a:blip r:embed="rId3">
            <a:alphaModFix/>
          </a:blip>
          <a:srcRect r="18440"/>
          <a:stretch/>
        </p:blipFill>
        <p:spPr>
          <a:xfrm>
            <a:off x="9036192" y="415958"/>
            <a:ext cx="2243700" cy="4526700"/>
          </a:xfrm>
          <a:prstGeom prst="roundRect">
            <a:avLst>
              <a:gd name="adj" fmla="val 5375"/>
            </a:avLst>
          </a:prstGeom>
          <a:noFill/>
          <a:ln>
            <a:noFill/>
          </a:ln>
        </p:spPr>
      </p:pic>
      <p:sp>
        <p:nvSpPr>
          <p:cNvPr id="2" name="Google Shape;224;p26">
            <a:extLst>
              <a:ext uri="{FF2B5EF4-FFF2-40B4-BE49-F238E27FC236}">
                <a16:creationId xmlns:a16="http://schemas.microsoft.com/office/drawing/2014/main" id="{820738FA-1892-5923-CE8D-15CDB42D6544}"/>
              </a:ext>
            </a:extLst>
          </p:cNvPr>
          <p:cNvSpPr txBox="1"/>
          <p:nvPr/>
        </p:nvSpPr>
        <p:spPr>
          <a:xfrm>
            <a:off x="171213" y="84667"/>
            <a:ext cx="2686287" cy="653143"/>
          </a:xfrm>
          <a:prstGeom prst="rect">
            <a:avLst/>
          </a:prstGeom>
          <a:noFill/>
          <a:ln>
            <a:noFill/>
          </a:ln>
        </p:spPr>
        <p:txBody>
          <a:bodyPr spcFirstLastPara="1" wrap="square" lIns="0" tIns="60925" rIns="0" bIns="60925" anchor="ctr" anchorCtr="0">
            <a:noAutofit/>
          </a:bodyPr>
          <a:lstStyle/>
          <a:p>
            <a:pPr marL="0" marR="0" lvl="0" indent="0" rtl="0">
              <a:lnSpc>
                <a:spcPct val="100000"/>
              </a:lnSpc>
              <a:spcBef>
                <a:spcPts val="0"/>
              </a:spcBef>
              <a:spcAft>
                <a:spcPts val="0"/>
              </a:spcAft>
              <a:buClr>
                <a:srgbClr val="3F3F3F"/>
              </a:buClr>
              <a:buFont typeface="Calibri"/>
              <a:buNone/>
            </a:pPr>
            <a:r>
              <a:rPr lang="en-US" sz="4000" b="1" dirty="0">
                <a:solidFill>
                  <a:schemeClr val="bg1">
                    <a:lumMod val="50000"/>
                  </a:schemeClr>
                </a:solidFill>
                <a:latin typeface="Helvetica Neue"/>
                <a:ea typeface="Helvetica Neue Light"/>
                <a:cs typeface="Helvetica Neue Light"/>
                <a:sym typeface="Helvetica Neue Light"/>
              </a:rPr>
              <a:t>GPS data</a:t>
            </a:r>
            <a:endParaRPr sz="4000" b="1" dirty="0">
              <a:solidFill>
                <a:schemeClr val="bg1">
                  <a:lumMod val="50000"/>
                </a:schemeClr>
              </a:solidFill>
              <a:latin typeface="Helvetica Neue"/>
              <a:ea typeface="Helvetica Neue Light"/>
              <a:cs typeface="Helvetica Neue Light"/>
              <a:sym typeface="Helvetica Neue Light"/>
            </a:endParaRPr>
          </a:p>
        </p:txBody>
      </p:sp>
      <p:pic>
        <p:nvPicPr>
          <p:cNvPr id="3" name="Google Shape;226;p26">
            <a:extLst>
              <a:ext uri="{FF2B5EF4-FFF2-40B4-BE49-F238E27FC236}">
                <a16:creationId xmlns:a16="http://schemas.microsoft.com/office/drawing/2014/main" id="{3102F71C-7395-E091-130E-F2454D5652C6}"/>
              </a:ext>
            </a:extLst>
          </p:cNvPr>
          <p:cNvPicPr preferRelativeResize="0"/>
          <p:nvPr/>
        </p:nvPicPr>
        <p:blipFill>
          <a:blip r:embed="rId4">
            <a:alphaModFix/>
          </a:blip>
          <a:stretch>
            <a:fillRect/>
          </a:stretch>
        </p:blipFill>
        <p:spPr>
          <a:xfrm>
            <a:off x="6901099" y="242165"/>
            <a:ext cx="5378824" cy="6702114"/>
          </a:xfrm>
          <a:prstGeom prst="rect">
            <a:avLst/>
          </a:prstGeom>
          <a:noFill/>
          <a:ln>
            <a:noFill/>
          </a:ln>
        </p:spPr>
      </p:pic>
      <p:sp>
        <p:nvSpPr>
          <p:cNvPr id="7" name="Google Shape;234;p27">
            <a:extLst>
              <a:ext uri="{FF2B5EF4-FFF2-40B4-BE49-F238E27FC236}">
                <a16:creationId xmlns:a16="http://schemas.microsoft.com/office/drawing/2014/main" id="{F48021A0-42A7-F8B4-12A4-2333999DDB28}"/>
              </a:ext>
            </a:extLst>
          </p:cNvPr>
          <p:cNvSpPr txBox="1"/>
          <p:nvPr/>
        </p:nvSpPr>
        <p:spPr>
          <a:xfrm>
            <a:off x="106614" y="889278"/>
            <a:ext cx="8538900" cy="7657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dirty="0">
                <a:solidFill>
                  <a:schemeClr val="dk1"/>
                </a:solidFill>
                <a:latin typeface="Helvetica Neue Light" panose="020B0604020202020204"/>
                <a:ea typeface="Helvetica Neue Light" panose="020B0604020202020204"/>
                <a:cs typeface="Helvetica Neue Light" panose="020B0604020202020204"/>
                <a:sym typeface="Helvetica Neue Light"/>
              </a:rPr>
              <a:t>Produced by </a:t>
            </a:r>
            <a:r>
              <a:rPr lang="en-US" sz="2000" b="1" dirty="0">
                <a:solidFill>
                  <a:srgbClr val="38761D"/>
                </a:solidFill>
                <a:latin typeface="Helvetica Neue Light" panose="020B0604020202020204"/>
                <a:ea typeface="Helvetica Neue"/>
                <a:cs typeface="Helvetica Neue"/>
                <a:sym typeface="Helvetica Neue"/>
              </a:rPr>
              <a:t>GPS devices</a:t>
            </a:r>
            <a:r>
              <a:rPr lang="en-US" sz="2000" dirty="0">
                <a:solidFill>
                  <a:schemeClr val="dk1"/>
                </a:solidFill>
                <a:latin typeface="Helvetica Neue Light" panose="020B0604020202020204"/>
                <a:ea typeface="Helvetica Neue Light" panose="020B0604020202020204"/>
                <a:cs typeface="Helvetica Neue Light" panose="020B0604020202020204"/>
                <a:sym typeface="Helvetica Neue Light"/>
              </a:rPr>
              <a:t> embedded in  </a:t>
            </a:r>
            <a:r>
              <a:rPr lang="en-US" sz="2000" i="1" dirty="0">
                <a:solidFill>
                  <a:schemeClr val="dk1"/>
                </a:solidFill>
                <a:latin typeface="Helvetica Neue Light" panose="020B0604020202020204"/>
                <a:ea typeface="Helvetica Neue Light" panose="020B0604020202020204"/>
                <a:cs typeface="Helvetica Neue Light" panose="020B0604020202020204"/>
                <a:sym typeface="Helvetica Neue Light"/>
              </a:rPr>
              <a:t>smartphones</a:t>
            </a:r>
            <a:r>
              <a:rPr lang="en-US" sz="2000" dirty="0">
                <a:solidFill>
                  <a:schemeClr val="dk1"/>
                </a:solidFill>
                <a:latin typeface="Helvetica Neue Light" panose="020B0604020202020204"/>
                <a:ea typeface="Helvetica Neue Light" panose="020B0604020202020204"/>
                <a:cs typeface="Helvetica Neue Light" panose="020B0604020202020204"/>
                <a:sym typeface="Helvetica Neue Light"/>
              </a:rPr>
              <a:t>, </a:t>
            </a:r>
            <a:r>
              <a:rPr lang="en-US" sz="2000" i="1" dirty="0">
                <a:solidFill>
                  <a:schemeClr val="dk1"/>
                </a:solidFill>
                <a:latin typeface="Helvetica Neue Light" panose="020B0604020202020204"/>
                <a:ea typeface="Helvetica Neue Light" panose="020B0604020202020204"/>
                <a:cs typeface="Helvetica Neue Light" panose="020B0604020202020204"/>
                <a:sym typeface="Helvetica Neue Light"/>
              </a:rPr>
              <a:t>private vehicles</a:t>
            </a:r>
            <a:r>
              <a:rPr lang="en-US" sz="2000" dirty="0">
                <a:solidFill>
                  <a:schemeClr val="dk1"/>
                </a:solidFill>
                <a:latin typeface="Helvetica Neue Light" panose="020B0604020202020204"/>
                <a:ea typeface="Helvetica Neue Light" panose="020B0604020202020204"/>
                <a:cs typeface="Helvetica Neue Light" panose="020B0604020202020204"/>
                <a:sym typeface="Helvetica Neue Light"/>
              </a:rPr>
              <a:t>, </a:t>
            </a:r>
            <a:r>
              <a:rPr lang="en-US" sz="2000" i="1" dirty="0">
                <a:solidFill>
                  <a:schemeClr val="dk1"/>
                </a:solidFill>
                <a:latin typeface="Helvetica Neue Light" panose="020B0604020202020204"/>
                <a:ea typeface="Helvetica Neue Light" panose="020B0604020202020204"/>
                <a:cs typeface="Helvetica Neue Light" panose="020B0604020202020204"/>
                <a:sym typeface="Helvetica Neue Light"/>
              </a:rPr>
              <a:t>boats</a:t>
            </a:r>
            <a:r>
              <a:rPr lang="en-US" sz="2000" dirty="0">
                <a:solidFill>
                  <a:schemeClr val="dk1"/>
                </a:solidFill>
                <a:latin typeface="Helvetica Neue Light" panose="020B0604020202020204"/>
                <a:ea typeface="Helvetica Neue Light" panose="020B0604020202020204"/>
                <a:cs typeface="Helvetica Neue Light" panose="020B0604020202020204"/>
                <a:sym typeface="Helvetica Neue Light"/>
              </a:rPr>
              <a:t>, etc.</a:t>
            </a:r>
            <a:endParaRPr sz="2000" dirty="0">
              <a:solidFill>
                <a:srgbClr val="222222"/>
              </a:solidFill>
              <a:highlight>
                <a:srgbClr val="FFFFFF"/>
              </a:highlight>
              <a:latin typeface="Helvetica Neue Light" panose="020B0604020202020204"/>
              <a:ea typeface="Helvetica Neue Light" panose="020B0604020202020204"/>
              <a:cs typeface="Helvetica Neue Light" panose="020B0604020202020204"/>
              <a:sym typeface="Helvetica Neue Light"/>
            </a:endParaRPr>
          </a:p>
          <a:p>
            <a:pPr marL="0" marR="0" lvl="0" indent="0" algn="l" rtl="0">
              <a:lnSpc>
                <a:spcPct val="100000"/>
              </a:lnSpc>
              <a:spcBef>
                <a:spcPts val="0"/>
              </a:spcBef>
              <a:spcAft>
                <a:spcPts val="0"/>
              </a:spcAft>
              <a:buNone/>
            </a:pPr>
            <a:endParaRPr sz="2000" dirty="0">
              <a:latin typeface="Helvetica Neue Light" panose="020B0604020202020204"/>
              <a:ea typeface="Helvetica Neue Light" panose="020B0604020202020204"/>
              <a:cs typeface="Helvetica Neue Light" panose="020B0604020202020204"/>
              <a:sym typeface="Helvetica Neue Light"/>
            </a:endParaRPr>
          </a:p>
        </p:txBody>
      </p:sp>
      <p:sp>
        <p:nvSpPr>
          <p:cNvPr id="4" name="Google Shape;242;p28">
            <a:extLst>
              <a:ext uri="{FF2B5EF4-FFF2-40B4-BE49-F238E27FC236}">
                <a16:creationId xmlns:a16="http://schemas.microsoft.com/office/drawing/2014/main" id="{5042D04C-569B-2161-1BBB-6392BB649B65}"/>
              </a:ext>
            </a:extLst>
          </p:cNvPr>
          <p:cNvSpPr txBox="1"/>
          <p:nvPr/>
        </p:nvSpPr>
        <p:spPr>
          <a:xfrm>
            <a:off x="4922449" y="1922212"/>
            <a:ext cx="1050600" cy="53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000" dirty="0">
                <a:solidFill>
                  <a:schemeClr val="dk1"/>
                </a:solidFill>
                <a:latin typeface="Helvetica Neue Light"/>
                <a:ea typeface="Helvetica Neue Light"/>
                <a:cs typeface="Helvetica Neue Light"/>
                <a:sym typeface="Helvetica Neue Light"/>
              </a:rPr>
              <a:t>GPS </a:t>
            </a:r>
            <a:endParaRPr sz="3000" dirty="0">
              <a:solidFill>
                <a:srgbClr val="222222"/>
              </a:solidFill>
              <a:highlight>
                <a:srgbClr val="FFFFFF"/>
              </a:highlight>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endParaRPr sz="2400" dirty="0">
              <a:latin typeface="Helvetica Neue Light"/>
              <a:ea typeface="Helvetica Neue Light"/>
              <a:cs typeface="Helvetica Neue Light"/>
              <a:sym typeface="Helvetica Neue Light"/>
            </a:endParaRPr>
          </a:p>
        </p:txBody>
      </p:sp>
      <p:pic>
        <p:nvPicPr>
          <p:cNvPr id="8" name="Picture 4" descr="Video game characters modeled after famous people (gallery) | VentureBeat">
            <a:extLst>
              <a:ext uri="{FF2B5EF4-FFF2-40B4-BE49-F238E27FC236}">
                <a16:creationId xmlns:a16="http://schemas.microsoft.com/office/drawing/2014/main" id="{EEA12CFE-8353-DB68-CF99-92787EFFF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13" y="2465049"/>
            <a:ext cx="7148209" cy="362985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44;p28">
            <a:extLst>
              <a:ext uri="{FF2B5EF4-FFF2-40B4-BE49-F238E27FC236}">
                <a16:creationId xmlns:a16="http://schemas.microsoft.com/office/drawing/2014/main" id="{D73FF68A-354F-754A-F7DF-BF3B16BA9530}"/>
              </a:ext>
            </a:extLst>
          </p:cNvPr>
          <p:cNvSpPr txBox="1"/>
          <p:nvPr/>
        </p:nvSpPr>
        <p:spPr>
          <a:xfrm>
            <a:off x="1132682" y="1930749"/>
            <a:ext cx="1156800" cy="53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000" dirty="0">
                <a:solidFill>
                  <a:schemeClr val="dk1"/>
                </a:solidFill>
                <a:latin typeface="Helvetica Neue Light"/>
                <a:ea typeface="Helvetica Neue Light"/>
                <a:cs typeface="Helvetica Neue Light"/>
                <a:sym typeface="Helvetica Neue Light"/>
              </a:rPr>
              <a:t>CDR</a:t>
            </a:r>
            <a:endParaRPr sz="3000" dirty="0">
              <a:solidFill>
                <a:srgbClr val="222222"/>
              </a:solidFill>
              <a:highlight>
                <a:srgbClr val="FFFFFF"/>
              </a:highlight>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None/>
            </a:pPr>
            <a:endParaRPr sz="2400" dirty="0">
              <a:latin typeface="Helvetica Neue Light"/>
              <a:ea typeface="Helvetica Neue Light"/>
              <a:cs typeface="Helvetica Neue Light"/>
              <a:sym typeface="Helvetica Neue Light"/>
            </a:endParaRPr>
          </a:p>
        </p:txBody>
      </p:sp>
      <p:sp>
        <p:nvSpPr>
          <p:cNvPr id="6" name="Slide Number Placeholder 1">
            <a:extLst>
              <a:ext uri="{FF2B5EF4-FFF2-40B4-BE49-F238E27FC236}">
                <a16:creationId xmlns:a16="http://schemas.microsoft.com/office/drawing/2014/main" id="{56DFB371-D295-D6D4-2E15-F7B575822CBE}"/>
              </a:ext>
            </a:extLst>
          </p:cNvPr>
          <p:cNvSpPr>
            <a:spLocks noGrp="1"/>
          </p:cNvSpPr>
          <p:nvPr>
            <p:ph type="sldNum" sz="quarter" idx="12"/>
          </p:nvPr>
        </p:nvSpPr>
        <p:spPr>
          <a:xfrm>
            <a:off x="11033185" y="6348685"/>
            <a:ext cx="1158815" cy="365125"/>
          </a:xfrm>
          <a:solidFill>
            <a:schemeClr val="accent4">
              <a:lumMod val="60000"/>
              <a:lumOff val="40000"/>
            </a:schemeClr>
          </a:solidFill>
        </p:spPr>
        <p:txBody>
          <a:bodyPr/>
          <a:lstStyle/>
          <a:p>
            <a:r>
              <a:rPr lang="en-GB" sz="3000" dirty="0">
                <a:latin typeface="Helvetica Neue"/>
              </a:rPr>
              <a:t>16/22</a:t>
            </a:r>
          </a:p>
        </p:txBody>
      </p:sp>
    </p:spTree>
    <p:extLst>
      <p:ext uri="{BB962C8B-B14F-4D97-AF65-F5344CB8AC3E}">
        <p14:creationId xmlns:p14="http://schemas.microsoft.com/office/powerpoint/2010/main" val="279609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4"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7;p25">
            <a:extLst>
              <a:ext uri="{FF2B5EF4-FFF2-40B4-BE49-F238E27FC236}">
                <a16:creationId xmlns:a16="http://schemas.microsoft.com/office/drawing/2014/main" id="{E713D689-F250-E48D-A863-6307C72A6039}"/>
              </a:ext>
            </a:extLst>
          </p:cNvPr>
          <p:cNvSpPr txBox="1"/>
          <p:nvPr/>
        </p:nvSpPr>
        <p:spPr>
          <a:xfrm>
            <a:off x="355600" y="3010971"/>
            <a:ext cx="7222067" cy="1246495"/>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sz="2400" dirty="0">
              <a:solidFill>
                <a:srgbClr val="434343"/>
              </a:solidFill>
              <a:latin typeface="Helvetica Neue Light"/>
              <a:ea typeface="Helvetica Neue Light"/>
              <a:cs typeface="Helvetica Neue Light"/>
              <a:sym typeface="Helvetica Neue Light"/>
            </a:endParaRPr>
          </a:p>
          <a:p>
            <a:pPr marL="457200" marR="0" lvl="0" indent="-387350" algn="l" rtl="0">
              <a:lnSpc>
                <a:spcPct val="100000"/>
              </a:lnSpc>
              <a:spcBef>
                <a:spcPts val="0"/>
              </a:spcBef>
              <a:spcAft>
                <a:spcPts val="0"/>
              </a:spcAft>
              <a:buSzPts val="2500"/>
              <a:buFont typeface="Helvetica Neue Light"/>
              <a:buChar char="●"/>
            </a:pPr>
            <a:r>
              <a:rPr lang="en-US" sz="2500" dirty="0">
                <a:solidFill>
                  <a:schemeClr val="dk1"/>
                </a:solidFill>
                <a:latin typeface="Helvetica Neue Light"/>
                <a:ea typeface="Helvetica Neue Light"/>
                <a:cs typeface="Helvetica Neue Light"/>
                <a:sym typeface="Helvetica Neue Light"/>
              </a:rPr>
              <a:t>Friendship and mobility: user movement in location-based social networks. </a:t>
            </a:r>
            <a:endParaRPr sz="2500" dirty="0">
              <a:solidFill>
                <a:schemeClr val="dk1"/>
              </a:solidFill>
              <a:latin typeface="Helvetica Neue Light"/>
              <a:ea typeface="Helvetica Neue Light"/>
              <a:cs typeface="Helvetica Neue Light"/>
              <a:sym typeface="Helvetica Neue Light"/>
            </a:endParaRPr>
          </a:p>
        </p:txBody>
      </p:sp>
      <p:sp>
        <p:nvSpPr>
          <p:cNvPr id="5" name="TextBox 4">
            <a:extLst>
              <a:ext uri="{FF2B5EF4-FFF2-40B4-BE49-F238E27FC236}">
                <a16:creationId xmlns:a16="http://schemas.microsoft.com/office/drawing/2014/main" id="{38955E59-A644-8E13-3BD7-0468E5B42806}"/>
              </a:ext>
            </a:extLst>
          </p:cNvPr>
          <p:cNvSpPr txBox="1"/>
          <p:nvPr/>
        </p:nvSpPr>
        <p:spPr>
          <a:xfrm>
            <a:off x="355600" y="938202"/>
            <a:ext cx="5503333" cy="861774"/>
          </a:xfrm>
          <a:prstGeom prst="rect">
            <a:avLst/>
          </a:prstGeom>
          <a:noFill/>
        </p:spPr>
        <p:txBody>
          <a:bodyPr wrap="square">
            <a:spAutoFit/>
          </a:bodyPr>
          <a:lstStyle/>
          <a:p>
            <a:pPr marL="457200" marR="0" lvl="0" indent="-387350" algn="l" rtl="0">
              <a:lnSpc>
                <a:spcPct val="100000"/>
              </a:lnSpc>
              <a:spcBef>
                <a:spcPts val="0"/>
              </a:spcBef>
              <a:spcAft>
                <a:spcPts val="0"/>
              </a:spcAft>
              <a:buSzPts val="2500"/>
              <a:buFont typeface="Helvetica Neue Light"/>
              <a:buChar char="●"/>
            </a:pPr>
            <a:r>
              <a:rPr lang="en-GB" sz="2500" dirty="0">
                <a:solidFill>
                  <a:schemeClr val="dk1"/>
                </a:solidFill>
                <a:latin typeface="Helvetica Neue Light"/>
                <a:ea typeface="Helvetica Neue Light"/>
                <a:cs typeface="Helvetica Neue Light"/>
                <a:sym typeface="Helvetica Neue Light"/>
              </a:rPr>
              <a:t>Understanding individual human mobility patterns .</a:t>
            </a:r>
            <a:endParaRPr lang="en-GB" sz="2500" dirty="0">
              <a:latin typeface="Helvetica Neue Light"/>
              <a:ea typeface="Helvetica Neue Light"/>
              <a:cs typeface="Helvetica Neue Light"/>
              <a:sym typeface="Helvetica Neue Light"/>
            </a:endParaRPr>
          </a:p>
        </p:txBody>
      </p:sp>
      <p:sp>
        <p:nvSpPr>
          <p:cNvPr id="7" name="TextBox 6">
            <a:extLst>
              <a:ext uri="{FF2B5EF4-FFF2-40B4-BE49-F238E27FC236}">
                <a16:creationId xmlns:a16="http://schemas.microsoft.com/office/drawing/2014/main" id="{E6B40C53-F3DF-34E7-44A2-49277A93AFC1}"/>
              </a:ext>
            </a:extLst>
          </p:cNvPr>
          <p:cNvSpPr txBox="1"/>
          <p:nvPr/>
        </p:nvSpPr>
        <p:spPr>
          <a:xfrm>
            <a:off x="355600" y="1874260"/>
            <a:ext cx="6510867" cy="1246495"/>
          </a:xfrm>
          <a:prstGeom prst="rect">
            <a:avLst/>
          </a:prstGeom>
          <a:noFill/>
        </p:spPr>
        <p:txBody>
          <a:bodyPr wrap="square">
            <a:spAutoFit/>
          </a:bodyPr>
          <a:lstStyle/>
          <a:p>
            <a:pPr marL="457200" marR="0" lvl="0" indent="-387350" algn="l" rtl="0">
              <a:lnSpc>
                <a:spcPct val="100000"/>
              </a:lnSpc>
              <a:spcBef>
                <a:spcPts val="0"/>
              </a:spcBef>
              <a:spcAft>
                <a:spcPts val="0"/>
              </a:spcAft>
              <a:buSzPts val="2500"/>
              <a:buFont typeface="Helvetica Neue Light"/>
              <a:buChar char="●"/>
            </a:pPr>
            <a:r>
              <a:rPr lang="en-US" sz="2500" dirty="0">
                <a:latin typeface="Helvetica Neue Light"/>
                <a:ea typeface="Helvetica Neue Light"/>
                <a:cs typeface="Helvetica Neue Light"/>
                <a:sym typeface="Helvetica Neue Light"/>
              </a:rPr>
              <a:t>Human mobility prediction based on individual and collective geographical preferences. </a:t>
            </a:r>
          </a:p>
        </p:txBody>
      </p:sp>
      <p:sp>
        <p:nvSpPr>
          <p:cNvPr id="9" name="Google Shape;204;p24">
            <a:extLst>
              <a:ext uri="{FF2B5EF4-FFF2-40B4-BE49-F238E27FC236}">
                <a16:creationId xmlns:a16="http://schemas.microsoft.com/office/drawing/2014/main" id="{C45F1006-9D87-018B-0C94-311B1C3E016F}"/>
              </a:ext>
            </a:extLst>
          </p:cNvPr>
          <p:cNvSpPr txBox="1"/>
          <p:nvPr/>
        </p:nvSpPr>
        <p:spPr>
          <a:xfrm>
            <a:off x="0" y="-81767"/>
            <a:ext cx="1735667" cy="860700"/>
          </a:xfrm>
          <a:prstGeom prst="rect">
            <a:avLst/>
          </a:prstGeom>
          <a:noFill/>
          <a:ln>
            <a:no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3F3F3F"/>
              </a:buClr>
              <a:buFont typeface="Calibri"/>
              <a:buNone/>
            </a:pPr>
            <a:r>
              <a:rPr lang="en-GB" sz="4000" b="1" dirty="0">
                <a:solidFill>
                  <a:schemeClr val="bg1">
                    <a:lumMod val="50000"/>
                  </a:schemeClr>
                </a:solidFill>
                <a:latin typeface="Helvetica Neue "/>
                <a:ea typeface="Helvetica Neue Light"/>
                <a:cs typeface="Helvetica Neue Light"/>
                <a:sym typeface="Helvetica Neue Light"/>
              </a:rPr>
              <a:t>Target </a:t>
            </a:r>
            <a:endParaRPr lang="en-GB" sz="4000" b="1" i="0" u="none" strike="noStrike" cap="none" dirty="0">
              <a:solidFill>
                <a:schemeClr val="bg1">
                  <a:lumMod val="50000"/>
                </a:schemeClr>
              </a:solidFill>
              <a:latin typeface="Helvetica Neue "/>
              <a:ea typeface="Helvetica Neue Light"/>
              <a:cs typeface="Helvetica Neue Light"/>
              <a:sym typeface="Helvetica Neue Light"/>
            </a:endParaRPr>
          </a:p>
        </p:txBody>
      </p:sp>
      <p:sp>
        <p:nvSpPr>
          <p:cNvPr id="3" name="Google Shape;902;p120">
            <a:extLst>
              <a:ext uri="{FF2B5EF4-FFF2-40B4-BE49-F238E27FC236}">
                <a16:creationId xmlns:a16="http://schemas.microsoft.com/office/drawing/2014/main" id="{A4FBBF27-138A-EB22-C712-223F3D2E8058}"/>
              </a:ext>
            </a:extLst>
          </p:cNvPr>
          <p:cNvSpPr txBox="1"/>
          <p:nvPr/>
        </p:nvSpPr>
        <p:spPr>
          <a:xfrm>
            <a:off x="0" y="4954998"/>
            <a:ext cx="12115800" cy="1929600"/>
          </a:xfrm>
          <a:prstGeom prst="rect">
            <a:avLst/>
          </a:prstGeom>
          <a:noFill/>
          <a:ln>
            <a:no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3F3F3F"/>
              </a:buClr>
              <a:buFont typeface="Calibri"/>
              <a:buNone/>
            </a:pPr>
            <a:r>
              <a:rPr lang="en-US" sz="4000" b="1" dirty="0">
                <a:solidFill>
                  <a:schemeClr val="tx1"/>
                </a:solidFill>
                <a:latin typeface="Helvetica Neue "/>
                <a:ea typeface="Helvetica Neue Light"/>
                <a:cs typeface="Helvetica Neue Light"/>
                <a:sym typeface="Helvetica Neue Light"/>
              </a:rPr>
              <a:t>Under the social microscope: characterizing human mobility </a:t>
            </a:r>
            <a:endParaRPr sz="4000" b="1" dirty="0">
              <a:solidFill>
                <a:schemeClr val="tx1"/>
              </a:solidFill>
              <a:latin typeface="Helvetica Neue "/>
              <a:ea typeface="Helvetica Neue Light"/>
              <a:cs typeface="Helvetica Neue Light"/>
              <a:sym typeface="Helvetica Neue Light"/>
            </a:endParaRPr>
          </a:p>
        </p:txBody>
      </p:sp>
      <p:pic>
        <p:nvPicPr>
          <p:cNvPr id="1026" name="Picture 2">
            <a:extLst>
              <a:ext uri="{FF2B5EF4-FFF2-40B4-BE49-F238E27FC236}">
                <a16:creationId xmlns:a16="http://schemas.microsoft.com/office/drawing/2014/main" id="{ED58660D-9960-4851-6B65-B9C2E0B22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853" y="778933"/>
            <a:ext cx="3517113" cy="351711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08E7671C-B546-4695-F53F-05C039E9036C}"/>
              </a:ext>
            </a:extLst>
          </p:cNvPr>
          <p:cNvSpPr>
            <a:spLocks noGrp="1"/>
          </p:cNvSpPr>
          <p:nvPr>
            <p:ph type="sldNum" sz="quarter" idx="12"/>
          </p:nvPr>
        </p:nvSpPr>
        <p:spPr>
          <a:xfrm>
            <a:off x="10981267" y="6348685"/>
            <a:ext cx="1210734" cy="365125"/>
          </a:xfrm>
          <a:solidFill>
            <a:schemeClr val="accent4">
              <a:lumMod val="60000"/>
              <a:lumOff val="40000"/>
            </a:schemeClr>
          </a:solidFill>
        </p:spPr>
        <p:txBody>
          <a:bodyPr/>
          <a:lstStyle/>
          <a:p>
            <a:r>
              <a:rPr lang="en-GB" sz="3000" dirty="0">
                <a:latin typeface="Helvetica Neue"/>
              </a:rPr>
              <a:t>17/22</a:t>
            </a:r>
          </a:p>
        </p:txBody>
      </p:sp>
    </p:spTree>
    <p:extLst>
      <p:ext uri="{BB962C8B-B14F-4D97-AF65-F5344CB8AC3E}">
        <p14:creationId xmlns:p14="http://schemas.microsoft.com/office/powerpoint/2010/main" val="408814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15;p121">
            <a:extLst>
              <a:ext uri="{FF2B5EF4-FFF2-40B4-BE49-F238E27FC236}">
                <a16:creationId xmlns:a16="http://schemas.microsoft.com/office/drawing/2014/main" id="{2C82872C-AF03-1CA0-2E62-C19FBAFEC4B7}"/>
              </a:ext>
            </a:extLst>
          </p:cNvPr>
          <p:cNvSpPr txBox="1"/>
          <p:nvPr/>
        </p:nvSpPr>
        <p:spPr>
          <a:xfrm>
            <a:off x="0" y="0"/>
            <a:ext cx="6612467" cy="8607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US" sz="4000" b="1" dirty="0">
                <a:solidFill>
                  <a:schemeClr val="bg1">
                    <a:lumMod val="50000"/>
                  </a:schemeClr>
                </a:solidFill>
                <a:latin typeface="Helvetica Neue"/>
                <a:ea typeface="Helvetica Neue Light"/>
                <a:cs typeface="Helvetica Neue Light"/>
                <a:sym typeface="Helvetica Neue Light"/>
              </a:rPr>
              <a:t>Human Mobility Measures</a:t>
            </a:r>
            <a:endParaRPr sz="4000" b="1" i="0" u="none" strike="noStrike" cap="none" dirty="0">
              <a:solidFill>
                <a:schemeClr val="bg1">
                  <a:lumMod val="50000"/>
                </a:schemeClr>
              </a:solidFill>
              <a:latin typeface="Helvetica Neue"/>
              <a:ea typeface="Helvetica Neue Light"/>
              <a:cs typeface="Helvetica Neue Light"/>
              <a:sym typeface="Helvetica Neue Light"/>
            </a:endParaRPr>
          </a:p>
        </p:txBody>
      </p:sp>
      <p:sp>
        <p:nvSpPr>
          <p:cNvPr id="10" name="TextBox 9">
            <a:extLst>
              <a:ext uri="{FF2B5EF4-FFF2-40B4-BE49-F238E27FC236}">
                <a16:creationId xmlns:a16="http://schemas.microsoft.com/office/drawing/2014/main" id="{4AD02C13-33CA-E5BB-AADA-CEA4665B3133}"/>
              </a:ext>
            </a:extLst>
          </p:cNvPr>
          <p:cNvSpPr txBox="1"/>
          <p:nvPr/>
        </p:nvSpPr>
        <p:spPr>
          <a:xfrm>
            <a:off x="169334" y="1082299"/>
            <a:ext cx="2633133" cy="1200329"/>
          </a:xfrm>
          <a:prstGeom prst="rect">
            <a:avLst/>
          </a:prstGeom>
          <a:noFill/>
          <a:ln>
            <a:solidFill>
              <a:schemeClr val="tx1"/>
            </a:solidFill>
          </a:ln>
        </p:spPr>
        <p:txBody>
          <a:bodyPr wrap="square">
            <a:spAutoFit/>
          </a:bodyPr>
          <a:lstStyle/>
          <a:p>
            <a:r>
              <a:rPr lang="en-US" sz="1800" b="1" dirty="0">
                <a:latin typeface="Helvetica Neue Light" panose="02000403000000020004" pitchFamily="2" charset="0"/>
                <a:ea typeface="Helvetica Neue Light" panose="02000403000000020004" pitchFamily="2" charset="0"/>
                <a:cs typeface="Helvetica Neue"/>
                <a:sym typeface="Helvetica Neue"/>
              </a:rPr>
              <a:t>Individual measures: </a:t>
            </a:r>
            <a:r>
              <a:rPr lang="en-US" sz="1800" dirty="0">
                <a:latin typeface="Helvetica Neue Light" panose="02000403000000020004" pitchFamily="2" charset="0"/>
                <a:ea typeface="Helvetica Neue Light" panose="02000403000000020004" pitchFamily="2" charset="0"/>
                <a:cs typeface="Helvetica Neue"/>
                <a:sym typeface="Helvetica Neue"/>
              </a:rPr>
              <a:t>features related to the mobility patterns of a single individual</a:t>
            </a:r>
            <a:endParaRPr lang="en-GB" dirty="0"/>
          </a:p>
        </p:txBody>
      </p:sp>
      <p:sp>
        <p:nvSpPr>
          <p:cNvPr id="12" name="TextBox 11">
            <a:extLst>
              <a:ext uri="{FF2B5EF4-FFF2-40B4-BE49-F238E27FC236}">
                <a16:creationId xmlns:a16="http://schemas.microsoft.com/office/drawing/2014/main" id="{BB49AF2B-1EB5-FA17-24CC-2EDE5833A26D}"/>
              </a:ext>
            </a:extLst>
          </p:cNvPr>
          <p:cNvSpPr txBox="1"/>
          <p:nvPr/>
        </p:nvSpPr>
        <p:spPr>
          <a:xfrm>
            <a:off x="3581400" y="1082298"/>
            <a:ext cx="2514600" cy="1200329"/>
          </a:xfrm>
          <a:prstGeom prst="rect">
            <a:avLst/>
          </a:prstGeom>
          <a:noFill/>
          <a:ln>
            <a:solidFill>
              <a:schemeClr val="tx1"/>
            </a:solidFill>
          </a:ln>
        </p:spPr>
        <p:txBody>
          <a:bodyPr wrap="square">
            <a:spAutoFit/>
          </a:bodyPr>
          <a:lstStyle/>
          <a:p>
            <a:pPr marL="38100" lvl="0">
              <a:buSzPts val="3000"/>
            </a:pPr>
            <a:r>
              <a:rPr lang="en-GB" sz="1800" b="1" dirty="0">
                <a:latin typeface="Helvetica Neue Light" panose="02000403000000020004" pitchFamily="2" charset="0"/>
                <a:ea typeface="Helvetica Neue Light" panose="02000403000000020004" pitchFamily="2" charset="0"/>
                <a:cs typeface="Helvetica Neue"/>
                <a:sym typeface="Helvetica Neue"/>
              </a:rPr>
              <a:t>Collective measures</a:t>
            </a:r>
            <a:r>
              <a:rPr lang="en-GB" sz="1800" dirty="0">
                <a:latin typeface="Helvetica Neue Light" panose="02000403000000020004" pitchFamily="2" charset="0"/>
                <a:ea typeface="Helvetica Neue Light" panose="02000403000000020004" pitchFamily="2" charset="0"/>
                <a:cs typeface="Helvetica Neue"/>
                <a:sym typeface="Helvetica Neue"/>
              </a:rPr>
              <a:t>: mobility patterns of an entire population of individuals</a:t>
            </a:r>
            <a:endParaRPr lang="en-GB" sz="1800" dirty="0">
              <a:latin typeface="Helvetica Neue Light" panose="02000403000000020004" pitchFamily="2" charset="0"/>
              <a:ea typeface="Helvetica Neue Light" panose="02000403000000020004" pitchFamily="2" charset="0"/>
              <a:cs typeface="Helvetica Neue Light"/>
              <a:sym typeface="Helvetica Neue Light"/>
            </a:endParaRPr>
          </a:p>
        </p:txBody>
      </p:sp>
      <p:sp>
        <p:nvSpPr>
          <p:cNvPr id="13" name="Google Shape;962;p125">
            <a:extLst>
              <a:ext uri="{FF2B5EF4-FFF2-40B4-BE49-F238E27FC236}">
                <a16:creationId xmlns:a16="http://schemas.microsoft.com/office/drawing/2014/main" id="{6A33FA33-3CA7-13E2-9F7C-38F23C03B109}"/>
              </a:ext>
            </a:extLst>
          </p:cNvPr>
          <p:cNvSpPr txBox="1"/>
          <p:nvPr/>
        </p:nvSpPr>
        <p:spPr>
          <a:xfrm>
            <a:off x="1993727" y="4376692"/>
            <a:ext cx="2227361" cy="80332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US" sz="2000" b="1" dirty="0">
                <a:solidFill>
                  <a:schemeClr val="tx1"/>
                </a:solidFill>
                <a:latin typeface="Helvetica Neue Light"/>
                <a:ea typeface="Helvetica Neue Light"/>
                <a:cs typeface="Helvetica Neue Light"/>
                <a:sym typeface="Helvetica Neue Light"/>
              </a:rPr>
              <a:t>Radius of gyration</a:t>
            </a:r>
            <a:endParaRPr sz="2000" b="1" i="0" u="none" strike="noStrike" cap="none" dirty="0">
              <a:solidFill>
                <a:schemeClr val="tx1"/>
              </a:solidFill>
              <a:latin typeface="Helvetica Neue Light"/>
              <a:ea typeface="Helvetica Neue Light"/>
              <a:cs typeface="Helvetica Neue Light"/>
              <a:sym typeface="Helvetica Neue Light"/>
            </a:endParaRPr>
          </a:p>
        </p:txBody>
      </p:sp>
      <p:sp>
        <p:nvSpPr>
          <p:cNvPr id="14" name="Google Shape;963;p125">
            <a:extLst>
              <a:ext uri="{FF2B5EF4-FFF2-40B4-BE49-F238E27FC236}">
                <a16:creationId xmlns:a16="http://schemas.microsoft.com/office/drawing/2014/main" id="{0E6B72C6-7DED-3501-7867-BC266C022619}"/>
              </a:ext>
            </a:extLst>
          </p:cNvPr>
          <p:cNvSpPr txBox="1"/>
          <p:nvPr/>
        </p:nvSpPr>
        <p:spPr>
          <a:xfrm>
            <a:off x="513158" y="5351954"/>
            <a:ext cx="5188500" cy="1059900"/>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000" dirty="0">
                <a:latin typeface="Helvetica Neue Light"/>
                <a:ea typeface="Helvetica Neue Light"/>
                <a:cs typeface="Helvetica Neue Light"/>
                <a:sym typeface="Helvetica Neue Light"/>
              </a:rPr>
              <a:t>The characteristic distance traveled by an individual</a:t>
            </a:r>
            <a:endParaRPr sz="2000" dirty="0">
              <a:latin typeface="Helvetica Neue Light"/>
              <a:ea typeface="Helvetica Neue Light"/>
              <a:cs typeface="Helvetica Neue Light"/>
              <a:sym typeface="Helvetica Neue Light"/>
            </a:endParaRPr>
          </a:p>
        </p:txBody>
      </p:sp>
      <p:sp>
        <p:nvSpPr>
          <p:cNvPr id="15" name="Google Shape;924;p122">
            <a:extLst>
              <a:ext uri="{FF2B5EF4-FFF2-40B4-BE49-F238E27FC236}">
                <a16:creationId xmlns:a16="http://schemas.microsoft.com/office/drawing/2014/main" id="{D0F5095F-285E-824A-C5E5-24A841D614B3}"/>
              </a:ext>
            </a:extLst>
          </p:cNvPr>
          <p:cNvSpPr txBox="1"/>
          <p:nvPr/>
        </p:nvSpPr>
        <p:spPr>
          <a:xfrm>
            <a:off x="881027" y="2480842"/>
            <a:ext cx="4452762" cy="8607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US" sz="2000" b="1" dirty="0">
                <a:solidFill>
                  <a:schemeClr val="tx1"/>
                </a:solidFill>
                <a:latin typeface="Helvetica Neue Light"/>
                <a:ea typeface="Helvetica Neue Light"/>
                <a:cs typeface="Helvetica Neue Light"/>
                <a:sym typeface="Helvetica Neue Light"/>
              </a:rPr>
              <a:t>Jump length (or traveling distance)</a:t>
            </a:r>
            <a:endParaRPr sz="2000" b="1" i="0" u="none" strike="noStrike" cap="none" dirty="0">
              <a:solidFill>
                <a:schemeClr val="tx1"/>
              </a:solidFill>
              <a:latin typeface="Helvetica Neue Light"/>
              <a:ea typeface="Helvetica Neue Light"/>
              <a:cs typeface="Helvetica Neue Light"/>
              <a:sym typeface="Helvetica Neue Light"/>
            </a:endParaRPr>
          </a:p>
        </p:txBody>
      </p:sp>
      <p:sp>
        <p:nvSpPr>
          <p:cNvPr id="16" name="TextBox 15">
            <a:extLst>
              <a:ext uri="{FF2B5EF4-FFF2-40B4-BE49-F238E27FC236}">
                <a16:creationId xmlns:a16="http://schemas.microsoft.com/office/drawing/2014/main" id="{9925A214-8B9C-20D9-E317-E5E63CA43F4C}"/>
              </a:ext>
            </a:extLst>
          </p:cNvPr>
          <p:cNvSpPr txBox="1"/>
          <p:nvPr/>
        </p:nvSpPr>
        <p:spPr>
          <a:xfrm>
            <a:off x="436175" y="3496864"/>
            <a:ext cx="5342467" cy="707886"/>
          </a:xfrm>
          <a:prstGeom prst="rect">
            <a:avLst/>
          </a:prstGeom>
          <a:noFill/>
          <a:ln>
            <a:solidFill>
              <a:schemeClr val="tx1"/>
            </a:solidFill>
          </a:ln>
        </p:spPr>
        <p:txBody>
          <a:bodyPr wrap="square">
            <a:spAutoFit/>
          </a:bodyPr>
          <a:lstStyle/>
          <a:p>
            <a:pPr marL="0" marR="0" lvl="0" indent="0" algn="ctr" rtl="0">
              <a:lnSpc>
                <a:spcPct val="100000"/>
              </a:lnSpc>
              <a:spcBef>
                <a:spcPts val="0"/>
              </a:spcBef>
              <a:spcAft>
                <a:spcPts val="0"/>
              </a:spcAft>
              <a:buNone/>
            </a:pPr>
            <a:r>
              <a:rPr lang="en-GB" sz="2000" dirty="0">
                <a:latin typeface="Helvetica Neue Light"/>
                <a:ea typeface="Helvetica Neue Light"/>
                <a:cs typeface="Helvetica Neue Light"/>
                <a:sym typeface="Helvetica Neue Light"/>
              </a:rPr>
              <a:t>The distance between two consecutive locations visited by an individual</a:t>
            </a:r>
          </a:p>
        </p:txBody>
      </p:sp>
      <p:pic>
        <p:nvPicPr>
          <p:cNvPr id="17" name="Picture 2" descr="Ferris Wheel, Brussels Cityscape, Belgium Editorial Stock Photo - Image of  exterior, walking: 194504243">
            <a:extLst>
              <a:ext uri="{FF2B5EF4-FFF2-40B4-BE49-F238E27FC236}">
                <a16:creationId xmlns:a16="http://schemas.microsoft.com/office/drawing/2014/main" id="{FD801590-48D9-A5BA-8FE2-261E9E524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667" y="0"/>
            <a:ext cx="524933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80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P spid="14" grpId="0" animBg="1"/>
      <p:bldP spid="15"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11;p137">
            <a:extLst>
              <a:ext uri="{FF2B5EF4-FFF2-40B4-BE49-F238E27FC236}">
                <a16:creationId xmlns:a16="http://schemas.microsoft.com/office/drawing/2014/main" id="{10E0F145-CED7-6B9B-A66F-9A900B5315E5}"/>
              </a:ext>
            </a:extLst>
          </p:cNvPr>
          <p:cNvSpPr txBox="1"/>
          <p:nvPr/>
        </p:nvSpPr>
        <p:spPr>
          <a:xfrm>
            <a:off x="0" y="254000"/>
            <a:ext cx="4855454" cy="829728"/>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000" dirty="0">
                <a:latin typeface="Helvetica Neue Light"/>
                <a:ea typeface="Helvetica Neue Light"/>
                <a:cs typeface="Helvetica Neue Light"/>
                <a:sym typeface="Helvetica Neue Light"/>
              </a:rPr>
              <a:t>Daily Motif: a frequent network describing the daily movements of an individual</a:t>
            </a:r>
            <a:endParaRPr sz="2000" dirty="0">
              <a:latin typeface="Helvetica Neue Light"/>
              <a:ea typeface="Helvetica Neue Light"/>
              <a:cs typeface="Helvetica Neue Light"/>
              <a:sym typeface="Helvetica Neue Light"/>
            </a:endParaRPr>
          </a:p>
        </p:txBody>
      </p:sp>
      <p:pic>
        <p:nvPicPr>
          <p:cNvPr id="3" name="Google Shape;1112;p137">
            <a:extLst>
              <a:ext uri="{FF2B5EF4-FFF2-40B4-BE49-F238E27FC236}">
                <a16:creationId xmlns:a16="http://schemas.microsoft.com/office/drawing/2014/main" id="{8CC25561-E359-6361-59E0-389B4A6A1CEF}"/>
              </a:ext>
            </a:extLst>
          </p:cNvPr>
          <p:cNvPicPr preferRelativeResize="0"/>
          <p:nvPr/>
        </p:nvPicPr>
        <p:blipFill>
          <a:blip r:embed="rId2">
            <a:alphaModFix/>
          </a:blip>
          <a:stretch>
            <a:fillRect/>
          </a:stretch>
        </p:blipFill>
        <p:spPr>
          <a:xfrm>
            <a:off x="-1" y="1322445"/>
            <a:ext cx="4855453" cy="3015900"/>
          </a:xfrm>
          <a:prstGeom prst="rect">
            <a:avLst/>
          </a:prstGeom>
          <a:noFill/>
          <a:ln>
            <a:noFill/>
          </a:ln>
        </p:spPr>
      </p:pic>
      <p:sp>
        <p:nvSpPr>
          <p:cNvPr id="6" name="Google Shape;1114;p137">
            <a:extLst>
              <a:ext uri="{FF2B5EF4-FFF2-40B4-BE49-F238E27FC236}">
                <a16:creationId xmlns:a16="http://schemas.microsoft.com/office/drawing/2014/main" id="{8929F5CA-BA74-459E-FCA5-ED0697F26F33}"/>
              </a:ext>
            </a:extLst>
          </p:cNvPr>
          <p:cNvSpPr txBox="1"/>
          <p:nvPr/>
        </p:nvSpPr>
        <p:spPr>
          <a:xfrm>
            <a:off x="107858" y="4747645"/>
            <a:ext cx="4639734" cy="1173866"/>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Helvetica Neue Light"/>
                <a:ea typeface="Helvetica Neue Light"/>
                <a:cs typeface="Helvetica Neue Light"/>
                <a:sym typeface="Helvetica Neue Light"/>
              </a:rPr>
              <a:t>Schneider et al., Unravelling individual daily mobility motifs, Journal of the Royal Society Interface, 2013.</a:t>
            </a:r>
            <a:endParaRPr sz="2000" dirty="0">
              <a:latin typeface="Helvetica Neue Light"/>
              <a:ea typeface="Helvetica Neue Light"/>
              <a:cs typeface="Helvetica Neue Light"/>
              <a:sym typeface="Helvetica Neue Light"/>
            </a:endParaRPr>
          </a:p>
        </p:txBody>
      </p:sp>
      <p:sp>
        <p:nvSpPr>
          <p:cNvPr id="4" name="Google Shape;1209;p147">
            <a:extLst>
              <a:ext uri="{FF2B5EF4-FFF2-40B4-BE49-F238E27FC236}">
                <a16:creationId xmlns:a16="http://schemas.microsoft.com/office/drawing/2014/main" id="{C03A4207-2710-9536-69A3-0B6292DAFEE1}"/>
              </a:ext>
            </a:extLst>
          </p:cNvPr>
          <p:cNvSpPr txBox="1"/>
          <p:nvPr/>
        </p:nvSpPr>
        <p:spPr>
          <a:xfrm>
            <a:off x="8288867" y="254000"/>
            <a:ext cx="1972734" cy="860700"/>
          </a:xfrm>
          <a:prstGeom prst="rect">
            <a:avLst/>
          </a:prstGeom>
          <a:noFill/>
          <a:ln>
            <a:solidFill>
              <a:schemeClr val="tx1"/>
            </a:solid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3F3F3F"/>
              </a:buClr>
              <a:buFont typeface="Calibri"/>
              <a:buNone/>
            </a:pPr>
            <a:r>
              <a:rPr lang="en-US" sz="2000" b="1" dirty="0">
                <a:solidFill>
                  <a:schemeClr val="tx1"/>
                </a:solidFill>
                <a:latin typeface="Helvetica Neue Light"/>
                <a:ea typeface="Helvetica Neue Light"/>
                <a:cs typeface="Helvetica Neue Light"/>
                <a:sym typeface="Helvetica Neue Light"/>
              </a:rPr>
              <a:t>OD matrix</a:t>
            </a:r>
            <a:endParaRPr sz="2000" b="1" i="0" u="none" strike="noStrike" cap="none" dirty="0">
              <a:solidFill>
                <a:schemeClr val="tx1"/>
              </a:solidFill>
              <a:latin typeface="Helvetica Neue Light"/>
              <a:ea typeface="Helvetica Neue Light"/>
              <a:cs typeface="Helvetica Neue Light"/>
              <a:sym typeface="Helvetica Neue Light"/>
            </a:endParaRPr>
          </a:p>
        </p:txBody>
      </p:sp>
      <p:sp>
        <p:nvSpPr>
          <p:cNvPr id="15" name="Google Shape;1210;p147">
            <a:extLst>
              <a:ext uri="{FF2B5EF4-FFF2-40B4-BE49-F238E27FC236}">
                <a16:creationId xmlns:a16="http://schemas.microsoft.com/office/drawing/2014/main" id="{DD92E775-0F2A-EFC9-C174-A7EF71DA3FDE}"/>
              </a:ext>
            </a:extLst>
          </p:cNvPr>
          <p:cNvSpPr txBox="1"/>
          <p:nvPr/>
        </p:nvSpPr>
        <p:spPr>
          <a:xfrm>
            <a:off x="10079407" y="1450493"/>
            <a:ext cx="2234287" cy="8520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200" b="1" dirty="0">
                <a:solidFill>
                  <a:schemeClr val="dk1"/>
                </a:solidFill>
                <a:latin typeface="Helvetica Neue"/>
                <a:ea typeface="Helvetica Neue"/>
                <a:cs typeface="Helvetica Neue"/>
                <a:sym typeface="Helvetica Neue"/>
              </a:rPr>
              <a:t>Total out-flow from </a:t>
            </a:r>
            <a:r>
              <a:rPr lang="en-US" sz="2200" b="1" dirty="0" err="1">
                <a:solidFill>
                  <a:schemeClr val="dk1"/>
                </a:solidFill>
                <a:latin typeface="Helvetica Neue"/>
                <a:ea typeface="Helvetica Neue"/>
                <a:cs typeface="Helvetica Neue"/>
                <a:sym typeface="Helvetica Neue"/>
              </a:rPr>
              <a:t>i</a:t>
            </a:r>
            <a:endParaRPr sz="2200" b="1" dirty="0">
              <a:latin typeface="Helvetica Neue"/>
              <a:ea typeface="Helvetica Neue"/>
              <a:cs typeface="Helvetica Neue"/>
              <a:sym typeface="Helvetica Neue"/>
            </a:endParaRPr>
          </a:p>
        </p:txBody>
      </p:sp>
      <p:pic>
        <p:nvPicPr>
          <p:cNvPr id="16" name="Google Shape;1211;p147">
            <a:extLst>
              <a:ext uri="{FF2B5EF4-FFF2-40B4-BE49-F238E27FC236}">
                <a16:creationId xmlns:a16="http://schemas.microsoft.com/office/drawing/2014/main" id="{8C6AA2EC-C8FF-71C6-B23F-0D60FC3D8DEE}"/>
              </a:ext>
            </a:extLst>
          </p:cNvPr>
          <p:cNvPicPr preferRelativeResize="0"/>
          <p:nvPr/>
        </p:nvPicPr>
        <p:blipFill>
          <a:blip r:embed="rId3">
            <a:alphaModFix/>
          </a:blip>
          <a:stretch>
            <a:fillRect/>
          </a:stretch>
        </p:blipFill>
        <p:spPr>
          <a:xfrm>
            <a:off x="5050928" y="1241241"/>
            <a:ext cx="4833003" cy="4582801"/>
          </a:xfrm>
          <a:prstGeom prst="rect">
            <a:avLst/>
          </a:prstGeom>
          <a:noFill/>
          <a:ln>
            <a:noFill/>
          </a:ln>
        </p:spPr>
      </p:pic>
      <p:sp>
        <p:nvSpPr>
          <p:cNvPr id="17" name="Google Shape;1212;p147">
            <a:extLst>
              <a:ext uri="{FF2B5EF4-FFF2-40B4-BE49-F238E27FC236}">
                <a16:creationId xmlns:a16="http://schemas.microsoft.com/office/drawing/2014/main" id="{682E6781-E08A-E5DB-748F-57F11F89FCFA}"/>
              </a:ext>
            </a:extLst>
          </p:cNvPr>
          <p:cNvSpPr txBox="1"/>
          <p:nvPr/>
        </p:nvSpPr>
        <p:spPr>
          <a:xfrm>
            <a:off x="10079407" y="3132918"/>
            <a:ext cx="1972734" cy="85205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200" b="1" dirty="0">
                <a:solidFill>
                  <a:schemeClr val="dk1"/>
                </a:solidFill>
                <a:latin typeface="Helvetica Neue"/>
                <a:ea typeface="Helvetica Neue"/>
                <a:cs typeface="Helvetica Neue"/>
                <a:sym typeface="Helvetica Neue"/>
              </a:rPr>
              <a:t>Total in-flow to j</a:t>
            </a:r>
            <a:endParaRPr sz="2200" b="1" dirty="0">
              <a:latin typeface="Helvetica Neue"/>
              <a:ea typeface="Helvetica Neue"/>
              <a:cs typeface="Helvetica Neue"/>
              <a:sym typeface="Helvetica Neue"/>
            </a:endParaRPr>
          </a:p>
        </p:txBody>
      </p:sp>
      <p:pic>
        <p:nvPicPr>
          <p:cNvPr id="18" name="Google Shape;1213;p147">
            <a:extLst>
              <a:ext uri="{FF2B5EF4-FFF2-40B4-BE49-F238E27FC236}">
                <a16:creationId xmlns:a16="http://schemas.microsoft.com/office/drawing/2014/main" id="{6C1292B1-5673-0DC8-8A7D-4D1C8ADFD653}"/>
              </a:ext>
            </a:extLst>
          </p:cNvPr>
          <p:cNvPicPr preferRelativeResize="0"/>
          <p:nvPr/>
        </p:nvPicPr>
        <p:blipFill>
          <a:blip r:embed="rId4">
            <a:alphaModFix/>
          </a:blip>
          <a:stretch>
            <a:fillRect/>
          </a:stretch>
        </p:blipFill>
        <p:spPr>
          <a:xfrm>
            <a:off x="10355988" y="2403077"/>
            <a:ext cx="1320966" cy="629311"/>
          </a:xfrm>
          <a:prstGeom prst="rect">
            <a:avLst/>
          </a:prstGeom>
          <a:noFill/>
          <a:ln>
            <a:noFill/>
          </a:ln>
        </p:spPr>
      </p:pic>
      <p:pic>
        <p:nvPicPr>
          <p:cNvPr id="19" name="Google Shape;1214;p147">
            <a:extLst>
              <a:ext uri="{FF2B5EF4-FFF2-40B4-BE49-F238E27FC236}">
                <a16:creationId xmlns:a16="http://schemas.microsoft.com/office/drawing/2014/main" id="{0E8D9353-B879-0AB1-82CA-B209530B98B6}"/>
              </a:ext>
            </a:extLst>
          </p:cNvPr>
          <p:cNvPicPr preferRelativeResize="0"/>
          <p:nvPr/>
        </p:nvPicPr>
        <p:blipFill>
          <a:blip r:embed="rId5">
            <a:alphaModFix/>
          </a:blip>
          <a:stretch>
            <a:fillRect/>
          </a:stretch>
        </p:blipFill>
        <p:spPr>
          <a:xfrm>
            <a:off x="10355988" y="4085502"/>
            <a:ext cx="1226578" cy="598613"/>
          </a:xfrm>
          <a:prstGeom prst="rect">
            <a:avLst/>
          </a:prstGeom>
          <a:noFill/>
          <a:ln>
            <a:noFill/>
          </a:ln>
        </p:spPr>
      </p:pic>
      <p:sp>
        <p:nvSpPr>
          <p:cNvPr id="20" name="Google Shape;1215;p147">
            <a:extLst>
              <a:ext uri="{FF2B5EF4-FFF2-40B4-BE49-F238E27FC236}">
                <a16:creationId xmlns:a16="http://schemas.microsoft.com/office/drawing/2014/main" id="{FFD64DDF-1BCE-A428-D452-A04AD992798F}"/>
              </a:ext>
            </a:extLst>
          </p:cNvPr>
          <p:cNvSpPr txBox="1"/>
          <p:nvPr/>
        </p:nvSpPr>
        <p:spPr>
          <a:xfrm>
            <a:off x="10079407" y="5043339"/>
            <a:ext cx="1900926" cy="46313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200" b="1" dirty="0">
                <a:solidFill>
                  <a:schemeClr val="dk1"/>
                </a:solidFill>
                <a:latin typeface="Helvetica Neue"/>
                <a:ea typeface="Helvetica Neue"/>
                <a:cs typeface="Helvetica Neue"/>
                <a:sym typeface="Helvetica Neue"/>
              </a:rPr>
              <a:t>Total flow</a:t>
            </a:r>
            <a:endParaRPr sz="2200" b="1" dirty="0">
              <a:latin typeface="Helvetica Neue"/>
              <a:ea typeface="Helvetica Neue"/>
              <a:cs typeface="Helvetica Neue"/>
              <a:sym typeface="Helvetica Neue"/>
            </a:endParaRPr>
          </a:p>
        </p:txBody>
      </p:sp>
      <p:sp>
        <p:nvSpPr>
          <p:cNvPr id="21" name="Google Shape;1216;p147">
            <a:extLst>
              <a:ext uri="{FF2B5EF4-FFF2-40B4-BE49-F238E27FC236}">
                <a16:creationId xmlns:a16="http://schemas.microsoft.com/office/drawing/2014/main" id="{24A7E857-00E3-5E47-650E-0F8A812729C0}"/>
              </a:ext>
            </a:extLst>
          </p:cNvPr>
          <p:cNvSpPr txBox="1"/>
          <p:nvPr/>
        </p:nvSpPr>
        <p:spPr>
          <a:xfrm>
            <a:off x="6058266" y="6218714"/>
            <a:ext cx="3825666" cy="3852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Helvetica Neue Light"/>
                <a:ea typeface="Helvetica Neue Light"/>
                <a:cs typeface="Helvetica Neue Light"/>
                <a:sym typeface="Helvetica Neue Light"/>
              </a:rPr>
              <a:t>(self-loops are usually not considered)</a:t>
            </a:r>
            <a:endParaRPr sz="1600" dirty="0">
              <a:latin typeface="Helvetica Neue Light"/>
              <a:ea typeface="Helvetica Neue Light"/>
              <a:cs typeface="Helvetica Neue Light"/>
              <a:sym typeface="Helvetica Neue Light"/>
            </a:endParaRPr>
          </a:p>
        </p:txBody>
      </p:sp>
      <p:pic>
        <p:nvPicPr>
          <p:cNvPr id="22" name="Google Shape;1217;p147">
            <a:extLst>
              <a:ext uri="{FF2B5EF4-FFF2-40B4-BE49-F238E27FC236}">
                <a16:creationId xmlns:a16="http://schemas.microsoft.com/office/drawing/2014/main" id="{C2A44012-5D58-56A1-4E36-171232E9AE33}"/>
              </a:ext>
            </a:extLst>
          </p:cNvPr>
          <p:cNvPicPr preferRelativeResize="0"/>
          <p:nvPr/>
        </p:nvPicPr>
        <p:blipFill>
          <a:blip r:embed="rId6">
            <a:alphaModFix/>
          </a:blip>
          <a:stretch>
            <a:fillRect/>
          </a:stretch>
        </p:blipFill>
        <p:spPr>
          <a:xfrm>
            <a:off x="10355988" y="5506470"/>
            <a:ext cx="1320966" cy="643068"/>
          </a:xfrm>
          <a:prstGeom prst="rect">
            <a:avLst/>
          </a:prstGeom>
          <a:noFill/>
          <a:ln>
            <a:noFill/>
          </a:ln>
        </p:spPr>
      </p:pic>
      <p:sp>
        <p:nvSpPr>
          <p:cNvPr id="5" name="Slide Number Placeholder 1">
            <a:extLst>
              <a:ext uri="{FF2B5EF4-FFF2-40B4-BE49-F238E27FC236}">
                <a16:creationId xmlns:a16="http://schemas.microsoft.com/office/drawing/2014/main" id="{36221871-A4D3-C727-F46C-08CF6A04395D}"/>
              </a:ext>
            </a:extLst>
          </p:cNvPr>
          <p:cNvSpPr>
            <a:spLocks noGrp="1"/>
          </p:cNvSpPr>
          <p:nvPr>
            <p:ph type="sldNum" sz="quarter" idx="12"/>
          </p:nvPr>
        </p:nvSpPr>
        <p:spPr>
          <a:xfrm>
            <a:off x="10981267" y="6348685"/>
            <a:ext cx="1210733" cy="365125"/>
          </a:xfrm>
          <a:solidFill>
            <a:schemeClr val="accent4">
              <a:lumMod val="60000"/>
              <a:lumOff val="40000"/>
            </a:schemeClr>
          </a:solidFill>
        </p:spPr>
        <p:txBody>
          <a:bodyPr/>
          <a:lstStyle/>
          <a:p>
            <a:r>
              <a:rPr lang="en-GB" sz="3000" dirty="0">
                <a:latin typeface="Helvetica Neue"/>
              </a:rPr>
              <a:t>19/22</a:t>
            </a:r>
          </a:p>
        </p:txBody>
      </p:sp>
    </p:spTree>
    <p:extLst>
      <p:ext uri="{BB962C8B-B14F-4D97-AF65-F5344CB8AC3E}">
        <p14:creationId xmlns:p14="http://schemas.microsoft.com/office/powerpoint/2010/main" val="260131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4" grpId="0" animBg="1"/>
      <p:bldP spid="15" grpId="0"/>
      <p:bldP spid="17"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D4915647-67EF-36C5-7B0B-588558E8FD43}"/>
              </a:ext>
            </a:extLst>
          </p:cNvPr>
          <p:cNvSpPr/>
          <p:nvPr/>
        </p:nvSpPr>
        <p:spPr>
          <a:xfrm rot="2855861">
            <a:off x="181736" y="6201235"/>
            <a:ext cx="576094" cy="530436"/>
          </a:xfrm>
          <a:prstGeom prst="hex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0CA03A83-E4A1-6CFA-67BE-F1CB6AC9F4B9}"/>
              </a:ext>
            </a:extLst>
          </p:cNvPr>
          <p:cNvSpPr txBox="1"/>
          <p:nvPr/>
        </p:nvSpPr>
        <p:spPr>
          <a:xfrm>
            <a:off x="0" y="9203"/>
            <a:ext cx="2218267" cy="707886"/>
          </a:xfrm>
          <a:prstGeom prst="rect">
            <a:avLst/>
          </a:prstGeom>
          <a:noFill/>
        </p:spPr>
        <p:txBody>
          <a:bodyPr wrap="square">
            <a:spAutoFit/>
          </a:bodyPr>
          <a:lstStyle/>
          <a:p>
            <a:r>
              <a:rPr lang="en-GB" sz="4000" b="1" dirty="0">
                <a:solidFill>
                  <a:schemeClr val="bg1">
                    <a:lumMod val="50000"/>
                  </a:schemeClr>
                </a:solidFill>
                <a:latin typeface="Helvetica Neue"/>
                <a:cs typeface="Arial" panose="020B0604020202020204" pitchFamily="34" charset="0"/>
              </a:rPr>
              <a:t>Outline</a:t>
            </a:r>
            <a:endParaRPr lang="en-GB" sz="4000" b="1" dirty="0">
              <a:solidFill>
                <a:schemeClr val="bg1">
                  <a:lumMod val="50000"/>
                </a:schemeClr>
              </a:solidFill>
              <a:latin typeface="Helvetica Neue"/>
            </a:endParaRPr>
          </a:p>
        </p:txBody>
      </p:sp>
      <p:sp>
        <p:nvSpPr>
          <p:cNvPr id="2" name="TextBox 1">
            <a:extLst>
              <a:ext uri="{FF2B5EF4-FFF2-40B4-BE49-F238E27FC236}">
                <a16:creationId xmlns:a16="http://schemas.microsoft.com/office/drawing/2014/main" id="{99230300-E730-6C79-F22E-44BF9CD26F36}"/>
              </a:ext>
            </a:extLst>
          </p:cNvPr>
          <p:cNvSpPr txBox="1"/>
          <p:nvPr/>
        </p:nvSpPr>
        <p:spPr>
          <a:xfrm>
            <a:off x="767701" y="977202"/>
            <a:ext cx="3491032" cy="553998"/>
          </a:xfrm>
          <a:prstGeom prst="rect">
            <a:avLst/>
          </a:prstGeom>
          <a:noFill/>
        </p:spPr>
        <p:txBody>
          <a:bodyPr wrap="square">
            <a:spAutoFit/>
          </a:bodyPr>
          <a:lstStyle/>
          <a:p>
            <a:r>
              <a:rPr lang="en-GB" sz="3000" b="1" dirty="0">
                <a:latin typeface="Helvetica Neue"/>
                <a:cs typeface="Arial" panose="020B0604020202020204" pitchFamily="34" charset="0"/>
              </a:rPr>
              <a:t>🟠Introduction</a:t>
            </a:r>
          </a:p>
        </p:txBody>
      </p:sp>
      <p:sp>
        <p:nvSpPr>
          <p:cNvPr id="3" name="TextBox 2">
            <a:extLst>
              <a:ext uri="{FF2B5EF4-FFF2-40B4-BE49-F238E27FC236}">
                <a16:creationId xmlns:a16="http://schemas.microsoft.com/office/drawing/2014/main" id="{36FC65A8-83E3-5377-1F9F-038F3065699F}"/>
              </a:ext>
            </a:extLst>
          </p:cNvPr>
          <p:cNvSpPr txBox="1"/>
          <p:nvPr/>
        </p:nvSpPr>
        <p:spPr>
          <a:xfrm>
            <a:off x="767701" y="1684872"/>
            <a:ext cx="3978614" cy="553998"/>
          </a:xfrm>
          <a:prstGeom prst="rect">
            <a:avLst/>
          </a:prstGeom>
          <a:noFill/>
        </p:spPr>
        <p:txBody>
          <a:bodyPr wrap="square">
            <a:spAutoFit/>
          </a:bodyPr>
          <a:lstStyle/>
          <a:p>
            <a:r>
              <a:rPr lang="en-GB" sz="3000" b="1" dirty="0">
                <a:effectLst/>
                <a:latin typeface="Helvetica Neue"/>
              </a:rPr>
              <a:t>🟣Scikit-mobility</a:t>
            </a:r>
            <a:endParaRPr lang="en-GB" sz="3000" b="1" dirty="0">
              <a:latin typeface="Helvetica Neue"/>
            </a:endParaRPr>
          </a:p>
        </p:txBody>
      </p:sp>
      <p:sp>
        <p:nvSpPr>
          <p:cNvPr id="5" name="TextBox 4">
            <a:extLst>
              <a:ext uri="{FF2B5EF4-FFF2-40B4-BE49-F238E27FC236}">
                <a16:creationId xmlns:a16="http://schemas.microsoft.com/office/drawing/2014/main" id="{382837EE-169F-D748-9391-1F5CFE2E6E56}"/>
              </a:ext>
            </a:extLst>
          </p:cNvPr>
          <p:cNvSpPr txBox="1"/>
          <p:nvPr/>
        </p:nvSpPr>
        <p:spPr>
          <a:xfrm>
            <a:off x="767701" y="2374291"/>
            <a:ext cx="7216366" cy="553998"/>
          </a:xfrm>
          <a:prstGeom prst="rect">
            <a:avLst/>
          </a:prstGeom>
          <a:noFill/>
        </p:spPr>
        <p:txBody>
          <a:bodyPr wrap="square" rtlCol="0">
            <a:spAutoFit/>
          </a:bodyPr>
          <a:lstStyle/>
          <a:p>
            <a:pPr algn="ctr"/>
            <a:r>
              <a:rPr lang="en-GB" sz="3000" b="1" dirty="0">
                <a:latin typeface="Helvetica Neue"/>
              </a:rPr>
              <a:t>🔴The Human Mobility data landscape </a:t>
            </a:r>
          </a:p>
        </p:txBody>
      </p:sp>
      <p:sp>
        <p:nvSpPr>
          <p:cNvPr id="6" name="Google Shape;915;p121">
            <a:extLst>
              <a:ext uri="{FF2B5EF4-FFF2-40B4-BE49-F238E27FC236}">
                <a16:creationId xmlns:a16="http://schemas.microsoft.com/office/drawing/2014/main" id="{A8032E30-BB88-1A92-EA30-74AD3694C430}"/>
              </a:ext>
            </a:extLst>
          </p:cNvPr>
          <p:cNvSpPr txBox="1"/>
          <p:nvPr/>
        </p:nvSpPr>
        <p:spPr>
          <a:xfrm>
            <a:off x="859867" y="3003049"/>
            <a:ext cx="5257800" cy="8607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US" sz="3000" b="1" dirty="0">
                <a:latin typeface="Helvetica Neue"/>
                <a:ea typeface="Helvetica Neue Light"/>
                <a:cs typeface="Helvetica Neue Light"/>
                <a:sym typeface="Helvetica Neue Light"/>
              </a:rPr>
              <a:t>🔵Human Mobility Measures</a:t>
            </a:r>
            <a:endParaRPr sz="3000" b="1" u="none" strike="noStrike" cap="none" dirty="0">
              <a:latin typeface="Helvetica Neue"/>
              <a:ea typeface="Helvetica Neue Light"/>
              <a:cs typeface="Helvetica Neue Light"/>
              <a:sym typeface="Helvetica Neue Light"/>
            </a:endParaRPr>
          </a:p>
        </p:txBody>
      </p:sp>
      <p:sp>
        <p:nvSpPr>
          <p:cNvPr id="8" name="Google Shape;736;p101">
            <a:extLst>
              <a:ext uri="{FF2B5EF4-FFF2-40B4-BE49-F238E27FC236}">
                <a16:creationId xmlns:a16="http://schemas.microsoft.com/office/drawing/2014/main" id="{5C0E3B0B-DA16-35B4-B25A-F4193568A778}"/>
              </a:ext>
            </a:extLst>
          </p:cNvPr>
          <p:cNvSpPr txBox="1"/>
          <p:nvPr/>
        </p:nvSpPr>
        <p:spPr>
          <a:xfrm>
            <a:off x="838200" y="3932860"/>
            <a:ext cx="8602133"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1828800">
              <a:defRPr sz="9600">
                <a:solidFill>
                  <a:srgbClr val="FC9B00"/>
                </a:solidFill>
                <a:latin typeface="Helvetica Neue Light"/>
                <a:ea typeface="Helvetica Neue Light"/>
                <a:cs typeface="Helvetica Neue Light"/>
                <a:sym typeface="Helvetica Neue Light"/>
              </a:defRPr>
            </a:lvl1pPr>
          </a:lstStyle>
          <a:p>
            <a:r>
              <a:rPr lang="en-GB" sz="3000" b="1" dirty="0">
                <a:solidFill>
                  <a:schemeClr val="tx1"/>
                </a:solidFill>
                <a:latin typeface="Helvetica Neue"/>
              </a:rPr>
              <a:t>🟢</a:t>
            </a:r>
            <a:r>
              <a:rPr sz="3000" b="1" dirty="0">
                <a:solidFill>
                  <a:schemeClr val="tx1"/>
                </a:solidFill>
                <a:latin typeface="Helvetica Neue"/>
              </a:rPr>
              <a:t>Privacy risk assessment for mobility data</a:t>
            </a:r>
          </a:p>
        </p:txBody>
      </p:sp>
      <p:sp>
        <p:nvSpPr>
          <p:cNvPr id="10" name="Google Shape;55;p13">
            <a:extLst>
              <a:ext uri="{FF2B5EF4-FFF2-40B4-BE49-F238E27FC236}">
                <a16:creationId xmlns:a16="http://schemas.microsoft.com/office/drawing/2014/main" id="{3293CBD8-A47C-6AA8-FCA1-FC9859090861}"/>
              </a:ext>
            </a:extLst>
          </p:cNvPr>
          <p:cNvSpPr txBox="1"/>
          <p:nvPr/>
        </p:nvSpPr>
        <p:spPr>
          <a:xfrm>
            <a:off x="859867" y="4589115"/>
            <a:ext cx="4846012" cy="6456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 sz="3000" b="1" dirty="0">
                <a:latin typeface="Helvetica Neue"/>
                <a:ea typeface="Helvetica Neue Light"/>
                <a:cs typeface="Helvetica Neue Light"/>
                <a:sym typeface="Helvetica Neue Light"/>
              </a:rPr>
              <a:t>🟤Collective models</a:t>
            </a:r>
            <a:endParaRPr sz="3000" b="1" u="none" strike="noStrike" cap="none" dirty="0">
              <a:latin typeface="Helvetica Neue"/>
              <a:ea typeface="Helvetica Neue Light"/>
              <a:cs typeface="Helvetica Neue Light"/>
              <a:sym typeface="Helvetica Neue Light"/>
            </a:endParaRPr>
          </a:p>
        </p:txBody>
      </p:sp>
      <p:sp>
        <p:nvSpPr>
          <p:cNvPr id="11" name="Slide Number Placeholder 1">
            <a:extLst>
              <a:ext uri="{FF2B5EF4-FFF2-40B4-BE49-F238E27FC236}">
                <a16:creationId xmlns:a16="http://schemas.microsoft.com/office/drawing/2014/main" id="{FCD07F35-2D03-2CC6-3694-7E5A21E92D31}"/>
              </a:ext>
            </a:extLst>
          </p:cNvPr>
          <p:cNvSpPr>
            <a:spLocks noGrp="1"/>
          </p:cNvSpPr>
          <p:nvPr>
            <p:ph type="sldNum" sz="quarter" idx="12"/>
          </p:nvPr>
        </p:nvSpPr>
        <p:spPr>
          <a:xfrm>
            <a:off x="11219329" y="6348685"/>
            <a:ext cx="972671" cy="365125"/>
          </a:xfrm>
          <a:solidFill>
            <a:schemeClr val="accent4">
              <a:lumMod val="60000"/>
              <a:lumOff val="40000"/>
            </a:schemeClr>
          </a:solidFill>
        </p:spPr>
        <p:txBody>
          <a:bodyPr/>
          <a:lstStyle/>
          <a:p>
            <a:r>
              <a:rPr lang="en-GB" sz="3000" dirty="0">
                <a:latin typeface="Helvetica Neue"/>
              </a:rPr>
              <a:t>2/22</a:t>
            </a:r>
          </a:p>
        </p:txBody>
      </p:sp>
    </p:spTree>
    <p:extLst>
      <p:ext uri="{BB962C8B-B14F-4D97-AF65-F5344CB8AC3E}">
        <p14:creationId xmlns:p14="http://schemas.microsoft.com/office/powerpoint/2010/main" val="4235827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5" grpId="0"/>
      <p:bldP spid="6" grpId="0"/>
      <p:bldP spid="8"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36;p101">
            <a:extLst>
              <a:ext uri="{FF2B5EF4-FFF2-40B4-BE49-F238E27FC236}">
                <a16:creationId xmlns:a16="http://schemas.microsoft.com/office/drawing/2014/main" id="{E153BFFB-83E7-B235-528B-D95946A66A95}"/>
              </a:ext>
            </a:extLst>
          </p:cNvPr>
          <p:cNvSpPr txBox="1"/>
          <p:nvPr/>
        </p:nvSpPr>
        <p:spPr>
          <a:xfrm>
            <a:off x="176364" y="0"/>
            <a:ext cx="6690104" cy="1231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1828800">
              <a:defRPr sz="9600">
                <a:solidFill>
                  <a:srgbClr val="FC9B00"/>
                </a:solidFill>
                <a:latin typeface="Helvetica Neue Light"/>
                <a:ea typeface="Helvetica Neue Light"/>
                <a:cs typeface="Helvetica Neue Light"/>
                <a:sym typeface="Helvetica Neue Light"/>
              </a:defRPr>
            </a:lvl1pPr>
          </a:lstStyle>
          <a:p>
            <a:r>
              <a:rPr sz="4000" b="1" dirty="0">
                <a:solidFill>
                  <a:schemeClr val="bg1">
                    <a:lumMod val="50000"/>
                  </a:schemeClr>
                </a:solidFill>
              </a:rPr>
              <a:t>Privacy risk assessment for mobility data</a:t>
            </a:r>
          </a:p>
        </p:txBody>
      </p:sp>
      <p:pic>
        <p:nvPicPr>
          <p:cNvPr id="12292" name="Picture 4" descr="Index of /uploads/umbrella">
            <a:extLst>
              <a:ext uri="{FF2B5EF4-FFF2-40B4-BE49-F238E27FC236}">
                <a16:creationId xmlns:a16="http://schemas.microsoft.com/office/drawing/2014/main" id="{E2BB7D97-1C82-9699-4D91-5E729CED0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0"/>
            <a:ext cx="4762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755;p103">
            <a:extLst>
              <a:ext uri="{FF2B5EF4-FFF2-40B4-BE49-F238E27FC236}">
                <a16:creationId xmlns:a16="http://schemas.microsoft.com/office/drawing/2014/main" id="{75DB1F77-52DC-23F4-9A6D-11429071D66E}"/>
              </a:ext>
            </a:extLst>
          </p:cNvPr>
          <p:cNvSpPr txBox="1"/>
          <p:nvPr/>
        </p:nvSpPr>
        <p:spPr>
          <a:xfrm>
            <a:off x="176364" y="3710457"/>
            <a:ext cx="7047781" cy="1979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350" tIns="91350" rIns="91350" bIns="91350">
            <a:spAutoFit/>
          </a:bodyPr>
          <a:lstStyle/>
          <a:p>
            <a:pPr indent="685800" algn="l" defTabSz="1828800">
              <a:defRPr sz="2800">
                <a:solidFill>
                  <a:srgbClr val="000000"/>
                </a:solidFill>
                <a:latin typeface="Arial"/>
                <a:ea typeface="Arial"/>
                <a:cs typeface="Arial"/>
                <a:sym typeface="Arial"/>
              </a:defRPr>
            </a:pPr>
            <a:endParaRPr sz="2000" dirty="0">
              <a:latin typeface="Helvetica Neue Light"/>
              <a:ea typeface="Helvetica Neue Light"/>
              <a:cs typeface="Helvetica Neue Light"/>
              <a:sym typeface="Helvetica Neue Light"/>
            </a:endParaRPr>
          </a:p>
          <a:p>
            <a:pPr marL="685800" indent="-685800" algn="l" defTabSz="1828800">
              <a:spcBef>
                <a:spcPts val="2000"/>
              </a:spcBef>
              <a:buClr>
                <a:srgbClr val="000000"/>
              </a:buClr>
              <a:buSzPts val="6000"/>
              <a:buFont typeface="Helvetica Neue Light"/>
              <a:buChar char="•"/>
              <a:defRPr sz="6000">
                <a:solidFill>
                  <a:srgbClr val="000000"/>
                </a:solidFill>
                <a:latin typeface="Helvetica Neue Light"/>
                <a:ea typeface="Helvetica Neue Light"/>
                <a:cs typeface="Helvetica Neue Light"/>
                <a:sym typeface="Helvetica Neue Light"/>
              </a:defRPr>
            </a:pPr>
            <a:r>
              <a:rPr sz="2000" dirty="0"/>
              <a:t>Data privacy</a:t>
            </a:r>
            <a:br>
              <a:rPr sz="2000" dirty="0"/>
            </a:br>
            <a:r>
              <a:rPr sz="2000" dirty="0"/>
              <a:t>Regulated by national and international laws. Protect an individual's privacy and their personally identifiable information</a:t>
            </a:r>
          </a:p>
        </p:txBody>
      </p:sp>
      <p:sp>
        <p:nvSpPr>
          <p:cNvPr id="5" name="Google Shape;756;p103">
            <a:extLst>
              <a:ext uri="{FF2B5EF4-FFF2-40B4-BE49-F238E27FC236}">
                <a16:creationId xmlns:a16="http://schemas.microsoft.com/office/drawing/2014/main" id="{DF781EC5-A180-304B-9129-366C2D4F12F0}"/>
              </a:ext>
            </a:extLst>
          </p:cNvPr>
          <p:cNvSpPr txBox="1"/>
          <p:nvPr/>
        </p:nvSpPr>
        <p:spPr>
          <a:xfrm>
            <a:off x="176364" y="2183569"/>
            <a:ext cx="7255932" cy="1364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350" tIns="91350" rIns="91350" bIns="91350">
            <a:spAutoFit/>
          </a:bodyPr>
          <a:lstStyle/>
          <a:p>
            <a:pPr algn="l" defTabSz="1828800">
              <a:defRPr sz="6000" b="1">
                <a:solidFill>
                  <a:srgbClr val="000000"/>
                </a:solidFill>
                <a:latin typeface="Helvetica Neue"/>
                <a:ea typeface="Helvetica Neue"/>
                <a:cs typeface="Helvetica Neue"/>
                <a:sym typeface="Helvetica Neue"/>
              </a:defRPr>
            </a:pPr>
            <a:r>
              <a:rPr sz="2000" dirty="0">
                <a:latin typeface="Helvetica Neue Light" panose="020B0604020202020204" charset="0"/>
              </a:rPr>
              <a:t>Privacy</a:t>
            </a:r>
            <a:r>
              <a:rPr sz="2000" b="0" dirty="0">
                <a:latin typeface="Helvetica Neue Light" panose="020B0604020202020204" charset="0"/>
                <a:ea typeface="Helvetica Neue Light"/>
                <a:cs typeface="Helvetica Neue Light"/>
                <a:sym typeface="Helvetica Neue Light"/>
              </a:rPr>
              <a:t> has many connotations</a:t>
            </a:r>
            <a:endParaRPr sz="2000" dirty="0">
              <a:latin typeface="Helvetica Neue Light" panose="020B0604020202020204" charset="0"/>
              <a:ea typeface="Helvetica Neue Light"/>
              <a:cs typeface="Helvetica Neue Light"/>
              <a:sym typeface="Helvetica Neue Light"/>
            </a:endParaRPr>
          </a:p>
          <a:p>
            <a:pPr marL="685800" indent="-685800" algn="l" defTabSz="1828800">
              <a:spcBef>
                <a:spcPts val="2000"/>
              </a:spcBef>
              <a:buClr>
                <a:srgbClr val="000000"/>
              </a:buClr>
              <a:buSzPts val="6000"/>
              <a:buFont typeface="Helvetica Neue Light"/>
              <a:buChar char="•"/>
              <a:defRPr sz="6000">
                <a:solidFill>
                  <a:srgbClr val="000000"/>
                </a:solidFill>
                <a:latin typeface="Helvetica Neue Light"/>
                <a:ea typeface="Helvetica Neue Light"/>
                <a:cs typeface="Helvetica Neue Light"/>
                <a:sym typeface="Helvetica Neue Light"/>
              </a:defRPr>
            </a:pPr>
            <a:r>
              <a:rPr sz="2000" dirty="0">
                <a:latin typeface="Helvetica Neue Light" panose="020B0604020202020204" charset="0"/>
              </a:rPr>
              <a:t>A series of principles</a:t>
            </a:r>
            <a:br>
              <a:rPr sz="2000" dirty="0">
                <a:latin typeface="Helvetica Neue Light" panose="020B0604020202020204" charset="0"/>
              </a:rPr>
            </a:br>
            <a:r>
              <a:rPr sz="2000" dirty="0">
                <a:latin typeface="Helvetica Neue Light" panose="020B0604020202020204" charset="0"/>
              </a:rPr>
              <a:t>Right to be let alone, to limit access to information etc.</a:t>
            </a:r>
          </a:p>
        </p:txBody>
      </p:sp>
      <p:sp>
        <p:nvSpPr>
          <p:cNvPr id="6" name="Google Shape;757;p103">
            <a:extLst>
              <a:ext uri="{FF2B5EF4-FFF2-40B4-BE49-F238E27FC236}">
                <a16:creationId xmlns:a16="http://schemas.microsoft.com/office/drawing/2014/main" id="{82AAC5C7-8251-847A-3F21-9D0C2C33F420}"/>
              </a:ext>
            </a:extLst>
          </p:cNvPr>
          <p:cNvSpPr txBox="1"/>
          <p:nvPr/>
        </p:nvSpPr>
        <p:spPr>
          <a:xfrm>
            <a:off x="162944" y="1559310"/>
            <a:ext cx="6716944"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1828800">
              <a:defRPr sz="6800">
                <a:solidFill>
                  <a:srgbClr val="FC9B00"/>
                </a:solidFill>
                <a:latin typeface="Helvetica Neue Light"/>
                <a:ea typeface="Helvetica Neue Light"/>
                <a:cs typeface="Helvetica Neue Light"/>
                <a:sym typeface="Helvetica Neue Light"/>
              </a:defRPr>
            </a:lvl1pPr>
          </a:lstStyle>
          <a:p>
            <a:r>
              <a:rPr sz="3000" b="1" dirty="0">
                <a:solidFill>
                  <a:schemeClr val="tx1"/>
                </a:solidFill>
              </a:rPr>
              <a:t>What’s the meaning of privacy?</a:t>
            </a:r>
          </a:p>
        </p:txBody>
      </p:sp>
    </p:spTree>
    <p:extLst>
      <p:ext uri="{BB962C8B-B14F-4D97-AF65-F5344CB8AC3E}">
        <p14:creationId xmlns:p14="http://schemas.microsoft.com/office/powerpoint/2010/main" val="205157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771;p105">
            <a:extLst>
              <a:ext uri="{FF2B5EF4-FFF2-40B4-BE49-F238E27FC236}">
                <a16:creationId xmlns:a16="http://schemas.microsoft.com/office/drawing/2014/main" id="{92D8F3B6-E4F8-F475-F270-70F2CC5C0AA4}"/>
              </a:ext>
            </a:extLst>
          </p:cNvPr>
          <p:cNvSpPr txBox="1"/>
          <p:nvPr/>
        </p:nvSpPr>
        <p:spPr>
          <a:xfrm>
            <a:off x="76201" y="0"/>
            <a:ext cx="7459132" cy="1231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1828800">
              <a:defRPr sz="6800">
                <a:solidFill>
                  <a:srgbClr val="FC9B00"/>
                </a:solidFill>
                <a:latin typeface="Helvetica Neue Light"/>
                <a:ea typeface="Helvetica Neue Light"/>
                <a:cs typeface="Helvetica Neue Light"/>
                <a:sym typeface="Helvetica Neue Light"/>
              </a:defRPr>
            </a:lvl1pPr>
          </a:lstStyle>
          <a:p>
            <a:r>
              <a:rPr sz="4000" b="1" dirty="0">
                <a:solidFill>
                  <a:schemeClr val="bg1">
                    <a:lumMod val="50000"/>
                  </a:schemeClr>
                </a:solidFill>
              </a:rPr>
              <a:t>Why privacy for mobility data is a concern?</a:t>
            </a:r>
          </a:p>
        </p:txBody>
      </p:sp>
      <p:sp>
        <p:nvSpPr>
          <p:cNvPr id="11" name="Google Shape;772;p105">
            <a:extLst>
              <a:ext uri="{FF2B5EF4-FFF2-40B4-BE49-F238E27FC236}">
                <a16:creationId xmlns:a16="http://schemas.microsoft.com/office/drawing/2014/main" id="{628D94F6-8D5E-2A2F-A6EE-4AA2AA41CAD4}"/>
              </a:ext>
            </a:extLst>
          </p:cNvPr>
          <p:cNvSpPr txBox="1"/>
          <p:nvPr/>
        </p:nvSpPr>
        <p:spPr>
          <a:xfrm>
            <a:off x="194733" y="1696431"/>
            <a:ext cx="6358467" cy="1415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350" tIns="91350" rIns="91350" bIns="91350">
            <a:spAutoFit/>
          </a:bodyPr>
          <a:lstStyle/>
          <a:p>
            <a:pPr marL="685800" indent="-685800" algn="l" defTabSz="1828800">
              <a:buClr>
                <a:srgbClr val="000000"/>
              </a:buClr>
              <a:buSzPts val="6000"/>
              <a:buFont typeface="Helvetica Neue Light"/>
              <a:buChar char="•"/>
              <a:defRPr sz="6000">
                <a:solidFill>
                  <a:srgbClr val="000000"/>
                </a:solidFill>
                <a:latin typeface="Helvetica Neue Light"/>
                <a:ea typeface="Helvetica Neue Light"/>
                <a:cs typeface="Helvetica Neue Light"/>
                <a:sym typeface="Helvetica Neue Light"/>
              </a:defRPr>
            </a:pPr>
            <a:r>
              <a:rPr sz="2000" dirty="0"/>
              <a:t>Mobility is a </a:t>
            </a:r>
            <a:r>
              <a:rPr sz="2000" i="1" dirty="0"/>
              <a:t>sensitive</a:t>
            </a:r>
            <a:r>
              <a:rPr sz="2000" dirty="0"/>
              <a:t> type of information</a:t>
            </a:r>
            <a:br>
              <a:rPr sz="2000" dirty="0"/>
            </a:br>
            <a:r>
              <a:rPr sz="2000" dirty="0"/>
              <a:t>Depending on the location visited, one could infer religious preferences, daily habits, health problems.</a:t>
            </a:r>
          </a:p>
        </p:txBody>
      </p:sp>
      <p:sp>
        <p:nvSpPr>
          <p:cNvPr id="12" name="Google Shape;773;p105">
            <a:extLst>
              <a:ext uri="{FF2B5EF4-FFF2-40B4-BE49-F238E27FC236}">
                <a16:creationId xmlns:a16="http://schemas.microsoft.com/office/drawing/2014/main" id="{3626B314-93A0-A1AD-1D05-43D04630BA32}"/>
              </a:ext>
            </a:extLst>
          </p:cNvPr>
          <p:cNvSpPr txBox="1"/>
          <p:nvPr/>
        </p:nvSpPr>
        <p:spPr>
          <a:xfrm>
            <a:off x="194733" y="3638064"/>
            <a:ext cx="6002866" cy="1415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350" tIns="91350" rIns="91350" bIns="91350">
            <a:spAutoFit/>
          </a:bodyPr>
          <a:lstStyle/>
          <a:p>
            <a:pPr marL="685800" indent="-685800" algn="l" defTabSz="1828800">
              <a:buClr>
                <a:srgbClr val="000000"/>
              </a:buClr>
              <a:buSzPts val="6000"/>
              <a:buFont typeface="Helvetica Neue Light"/>
              <a:buChar char="•"/>
              <a:defRPr sz="6000">
                <a:solidFill>
                  <a:srgbClr val="000000"/>
                </a:solidFill>
                <a:latin typeface="Helvetica Neue Light"/>
                <a:ea typeface="Helvetica Neue Light"/>
                <a:cs typeface="Helvetica Neue Light"/>
                <a:sym typeface="Helvetica Neue Light"/>
              </a:defRPr>
            </a:pPr>
            <a:r>
              <a:rPr sz="2000" dirty="0"/>
              <a:t>Mobility data is </a:t>
            </a:r>
            <a:r>
              <a:rPr sz="2000" i="1" dirty="0"/>
              <a:t>abundant</a:t>
            </a:r>
            <a:r>
              <a:rPr sz="2000" dirty="0"/>
              <a:t> and readily available</a:t>
            </a:r>
            <a:br>
              <a:rPr sz="2000" dirty="0"/>
            </a:br>
            <a:r>
              <a:rPr sz="2000" dirty="0"/>
              <a:t>Location based services, social media access etc.</a:t>
            </a:r>
          </a:p>
        </p:txBody>
      </p:sp>
      <p:pic>
        <p:nvPicPr>
          <p:cNvPr id="13316" name="Picture 4">
            <a:extLst>
              <a:ext uri="{FF2B5EF4-FFF2-40B4-BE49-F238E27FC236}">
                <a16:creationId xmlns:a16="http://schemas.microsoft.com/office/drawing/2014/main" id="{9C1716B6-2496-A54F-9CF5-87F897DE6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333" y="1"/>
            <a:ext cx="46566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1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85;p107">
            <a:extLst>
              <a:ext uri="{FF2B5EF4-FFF2-40B4-BE49-F238E27FC236}">
                <a16:creationId xmlns:a16="http://schemas.microsoft.com/office/drawing/2014/main" id="{B53C9D10-C52B-F93C-D0A5-E880CDCB69E2}"/>
              </a:ext>
            </a:extLst>
          </p:cNvPr>
          <p:cNvSpPr txBox="1"/>
          <p:nvPr/>
        </p:nvSpPr>
        <p:spPr>
          <a:xfrm>
            <a:off x="171033" y="37507"/>
            <a:ext cx="3791367"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algn="l" defTabSz="1828800">
              <a:defRPr sz="6800">
                <a:solidFill>
                  <a:srgbClr val="FC9B00"/>
                </a:solidFill>
                <a:latin typeface="Helvetica Neue Light"/>
                <a:ea typeface="Helvetica Neue Light"/>
                <a:cs typeface="Helvetica Neue Light"/>
                <a:sym typeface="Helvetica Neue Light"/>
              </a:defRPr>
            </a:lvl1pPr>
          </a:lstStyle>
          <a:p>
            <a:r>
              <a:rPr sz="4000" b="1" dirty="0">
                <a:solidFill>
                  <a:schemeClr val="bg1">
                    <a:lumMod val="50000"/>
                  </a:schemeClr>
                </a:solidFill>
              </a:rPr>
              <a:t>K-anonymity</a:t>
            </a:r>
          </a:p>
        </p:txBody>
      </p:sp>
      <p:sp>
        <p:nvSpPr>
          <p:cNvPr id="3" name="Google Shape;786;p107">
            <a:extLst>
              <a:ext uri="{FF2B5EF4-FFF2-40B4-BE49-F238E27FC236}">
                <a16:creationId xmlns:a16="http://schemas.microsoft.com/office/drawing/2014/main" id="{16CE482C-232D-7C1C-2D4E-D0D7DEF0268F}"/>
              </a:ext>
            </a:extLst>
          </p:cNvPr>
          <p:cNvSpPr txBox="1"/>
          <p:nvPr/>
        </p:nvSpPr>
        <p:spPr>
          <a:xfrm>
            <a:off x="171033" y="942075"/>
            <a:ext cx="6950187" cy="1846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828800">
              <a:buClr>
                <a:srgbClr val="000000"/>
              </a:buClr>
              <a:buSzPts val="6000"/>
              <a:defRPr sz="6000">
                <a:solidFill>
                  <a:srgbClr val="000000"/>
                </a:solidFill>
                <a:latin typeface="Helvetica Neue Light"/>
                <a:ea typeface="Helvetica Neue Light"/>
                <a:cs typeface="Helvetica Neue Light"/>
                <a:sym typeface="Helvetica Neue Light"/>
              </a:defRPr>
            </a:pPr>
            <a:r>
              <a:rPr lang="en-GB" sz="2000" b="1" dirty="0">
                <a:solidFill>
                  <a:srgbClr val="007EE6"/>
                </a:solidFill>
                <a:latin typeface="HelveticaNeue-CondensedBold"/>
              </a:rPr>
              <a:t>⚫ </a:t>
            </a:r>
            <a:r>
              <a:rPr sz="2000" dirty="0"/>
              <a:t>Hide individuals amongst k-1 others</a:t>
            </a:r>
            <a:endParaRPr lang="en-GB" sz="2000" dirty="0"/>
          </a:p>
          <a:p>
            <a:pPr defTabSz="1828800">
              <a:buClr>
                <a:srgbClr val="000000"/>
              </a:buClr>
              <a:buSzPts val="6000"/>
              <a:defRPr sz="6000">
                <a:solidFill>
                  <a:srgbClr val="000000"/>
                </a:solidFill>
                <a:latin typeface="Helvetica Neue Light"/>
                <a:ea typeface="Helvetica Neue Light"/>
                <a:cs typeface="Helvetica Neue Light"/>
                <a:sym typeface="Helvetica Neue Light"/>
              </a:defRPr>
            </a:pPr>
            <a:r>
              <a:rPr lang="en-GB" sz="2000" dirty="0"/>
              <a:t>     🟢 </a:t>
            </a:r>
            <a:r>
              <a:rPr sz="2000" dirty="0"/>
              <a:t>Generalization</a:t>
            </a:r>
            <a:r>
              <a:rPr lang="en-GB" sz="2000" dirty="0"/>
              <a:t> 🟢 </a:t>
            </a:r>
            <a:r>
              <a:rPr sz="2000" dirty="0"/>
              <a:t>Suppression</a:t>
            </a:r>
            <a:endParaRPr lang="en-GB" sz="2000" dirty="0"/>
          </a:p>
          <a:p>
            <a:pPr marL="381000" lvl="1" algn="l" defTabSz="1828800">
              <a:buClr>
                <a:srgbClr val="000000"/>
              </a:buClr>
              <a:buSzPts val="6000"/>
              <a:defRPr sz="6000">
                <a:solidFill>
                  <a:srgbClr val="000000"/>
                </a:solidFill>
                <a:latin typeface="Helvetica Neue Light"/>
                <a:ea typeface="Helvetica Neue Light"/>
                <a:cs typeface="Helvetica Neue Light"/>
                <a:sym typeface="Helvetica Neue Light"/>
              </a:defRPr>
            </a:pPr>
            <a:endParaRPr sz="2000" dirty="0"/>
          </a:p>
          <a:p>
            <a:pPr defTabSz="1828800">
              <a:buClr>
                <a:srgbClr val="000000"/>
              </a:buClr>
              <a:buSzPts val="6000"/>
              <a:defRPr sz="6000">
                <a:solidFill>
                  <a:srgbClr val="000000"/>
                </a:solidFill>
                <a:latin typeface="Helvetica Neue Light"/>
                <a:ea typeface="Helvetica Neue Light"/>
                <a:cs typeface="Helvetica Neue Light"/>
                <a:sym typeface="Helvetica Neue Light"/>
              </a:defRPr>
            </a:pPr>
            <a:r>
              <a:rPr lang="en-GB" sz="2000" b="1" dirty="0">
                <a:solidFill>
                  <a:srgbClr val="007EE6"/>
                </a:solidFill>
                <a:latin typeface="HelveticaNeue-CondensedBold"/>
              </a:rPr>
              <a:t>⚫ </a:t>
            </a:r>
            <a:r>
              <a:rPr sz="2000" dirty="0"/>
              <a:t>Privacy vs Utility Tradeoff</a:t>
            </a:r>
          </a:p>
          <a:p>
            <a:pPr defTabSz="1828800">
              <a:buClr>
                <a:srgbClr val="000000"/>
              </a:buClr>
              <a:buSzPts val="6000"/>
              <a:defRPr sz="6000">
                <a:solidFill>
                  <a:srgbClr val="000000"/>
                </a:solidFill>
                <a:latin typeface="Helvetica Neue Light"/>
                <a:ea typeface="Helvetica Neue Light"/>
                <a:cs typeface="Helvetica Neue Light"/>
                <a:sym typeface="Helvetica Neue Light"/>
              </a:defRPr>
            </a:pPr>
            <a:r>
              <a:rPr lang="en-GB" sz="2000" b="1" dirty="0">
                <a:solidFill>
                  <a:srgbClr val="007EE6"/>
                </a:solidFill>
                <a:latin typeface="HelveticaNeue-CondensedBold"/>
              </a:rPr>
              <a:t>⚫ </a:t>
            </a:r>
            <a:r>
              <a:rPr sz="2000" dirty="0"/>
              <a:t>NP-Hard</a:t>
            </a:r>
          </a:p>
          <a:p>
            <a:pPr defTabSz="1828800">
              <a:buClr>
                <a:srgbClr val="000000"/>
              </a:buClr>
              <a:buSzPts val="6000"/>
              <a:defRPr sz="6000">
                <a:solidFill>
                  <a:srgbClr val="000000"/>
                </a:solidFill>
                <a:latin typeface="Helvetica Neue Light"/>
                <a:ea typeface="Helvetica Neue Light"/>
                <a:cs typeface="Helvetica Neue Light"/>
                <a:sym typeface="Helvetica Neue Light"/>
              </a:defRPr>
            </a:pPr>
            <a:r>
              <a:rPr lang="en-GB" sz="2000" b="1" dirty="0">
                <a:solidFill>
                  <a:srgbClr val="007EE6"/>
                </a:solidFill>
                <a:latin typeface="HelveticaNeue-CondensedBold"/>
              </a:rPr>
              <a:t>⚫ </a:t>
            </a:r>
            <a:r>
              <a:rPr sz="2000" dirty="0"/>
              <a:t>Vulnerabilities: l-diversity and t-closeness</a:t>
            </a:r>
          </a:p>
        </p:txBody>
      </p:sp>
      <p:pic>
        <p:nvPicPr>
          <p:cNvPr id="4" name="Google Shape;787;p107" descr="Google Shape;787;p107">
            <a:extLst>
              <a:ext uri="{FF2B5EF4-FFF2-40B4-BE49-F238E27FC236}">
                <a16:creationId xmlns:a16="http://schemas.microsoft.com/office/drawing/2014/main" id="{1179258B-4E35-46D3-8DD6-82BB51A117C4}"/>
              </a:ext>
            </a:extLst>
          </p:cNvPr>
          <p:cNvPicPr>
            <a:picLocks noChangeAspect="1"/>
          </p:cNvPicPr>
          <p:nvPr/>
        </p:nvPicPr>
        <p:blipFill>
          <a:blip r:embed="rId3"/>
          <a:stretch>
            <a:fillRect/>
          </a:stretch>
        </p:blipFill>
        <p:spPr>
          <a:xfrm>
            <a:off x="106825" y="3139304"/>
            <a:ext cx="7166041" cy="3329229"/>
          </a:xfrm>
          <a:prstGeom prst="rect">
            <a:avLst/>
          </a:prstGeom>
          <a:ln w="12700">
            <a:miter lim="400000"/>
          </a:ln>
        </p:spPr>
      </p:pic>
      <p:pic>
        <p:nvPicPr>
          <p:cNvPr id="14338" name="Picture 2" descr="September 11 attacks | History, Summary, Location, Timeline, Casualties, &amp;  Facts | Britannica">
            <a:extLst>
              <a:ext uri="{FF2B5EF4-FFF2-40B4-BE49-F238E27FC236}">
                <a16:creationId xmlns:a16="http://schemas.microsoft.com/office/drawing/2014/main" id="{01EED13E-5E49-2323-49BA-088885451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9318" y="0"/>
            <a:ext cx="465268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6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p13">
            <a:extLst>
              <a:ext uri="{FF2B5EF4-FFF2-40B4-BE49-F238E27FC236}">
                <a16:creationId xmlns:a16="http://schemas.microsoft.com/office/drawing/2014/main" id="{21E24B0F-2F00-1214-4718-6A680679B498}"/>
              </a:ext>
            </a:extLst>
          </p:cNvPr>
          <p:cNvSpPr txBox="1"/>
          <p:nvPr/>
        </p:nvSpPr>
        <p:spPr>
          <a:xfrm>
            <a:off x="143933" y="0"/>
            <a:ext cx="4846012" cy="6456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 sz="4000" b="1">
                <a:solidFill>
                  <a:schemeClr val="bg1">
                    <a:lumMod val="50000"/>
                  </a:schemeClr>
                </a:solidFill>
                <a:latin typeface="Helvetica Neue Light"/>
                <a:ea typeface="Helvetica Neue Light"/>
                <a:cs typeface="Helvetica Neue Light"/>
                <a:sym typeface="Helvetica Neue Light"/>
              </a:rPr>
              <a:t>Collective models</a:t>
            </a:r>
            <a:endParaRPr sz="4000" b="1" i="0" u="none" strike="noStrike" cap="none">
              <a:solidFill>
                <a:schemeClr val="bg1">
                  <a:lumMod val="50000"/>
                </a:schemeClr>
              </a:solidFill>
              <a:latin typeface="Helvetica Neue Light"/>
              <a:ea typeface="Helvetica Neue Light"/>
              <a:cs typeface="Helvetica Neue Light"/>
              <a:sym typeface="Helvetica Neue Light"/>
            </a:endParaRPr>
          </a:p>
        </p:txBody>
      </p:sp>
      <p:sp>
        <p:nvSpPr>
          <p:cNvPr id="3" name="Google Shape;54;p13">
            <a:extLst>
              <a:ext uri="{FF2B5EF4-FFF2-40B4-BE49-F238E27FC236}">
                <a16:creationId xmlns:a16="http://schemas.microsoft.com/office/drawing/2014/main" id="{361D8A74-6FC8-5764-640A-EAD894167C75}"/>
              </a:ext>
            </a:extLst>
          </p:cNvPr>
          <p:cNvSpPr txBox="1"/>
          <p:nvPr/>
        </p:nvSpPr>
        <p:spPr>
          <a:xfrm>
            <a:off x="457200" y="852153"/>
            <a:ext cx="5925127" cy="78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400" b="1" dirty="0">
                <a:latin typeface="Helvetica Neue"/>
                <a:ea typeface="Helvetica Neue"/>
                <a:cs typeface="Helvetica Neue"/>
                <a:sym typeface="Helvetica Neue"/>
              </a:rPr>
              <a:t>Goal</a:t>
            </a:r>
            <a:r>
              <a:rPr lang="en" sz="2400" dirty="0">
                <a:latin typeface="Helvetica Neue Light"/>
                <a:ea typeface="Helvetica Neue Light"/>
                <a:cs typeface="Helvetica Neue Light"/>
                <a:sym typeface="Helvetica Neue Light"/>
              </a:rPr>
              <a:t>: generate/predict mobility flows between origins and destinations</a:t>
            </a:r>
            <a:endParaRPr sz="2400" dirty="0">
              <a:latin typeface="Helvetica Neue Light"/>
              <a:ea typeface="Helvetica Neue Light"/>
              <a:cs typeface="Helvetica Neue Light"/>
              <a:sym typeface="Helvetica Neue Light"/>
            </a:endParaRPr>
          </a:p>
        </p:txBody>
      </p:sp>
      <p:sp>
        <p:nvSpPr>
          <p:cNvPr id="5" name="TextBox 4">
            <a:extLst>
              <a:ext uri="{FF2B5EF4-FFF2-40B4-BE49-F238E27FC236}">
                <a16:creationId xmlns:a16="http://schemas.microsoft.com/office/drawing/2014/main" id="{097C96C1-F315-16C1-F3E3-7B3267A1F1E0}"/>
              </a:ext>
            </a:extLst>
          </p:cNvPr>
          <p:cNvSpPr txBox="1"/>
          <p:nvPr/>
        </p:nvSpPr>
        <p:spPr>
          <a:xfrm>
            <a:off x="457200" y="1843206"/>
            <a:ext cx="2581564" cy="584775"/>
          </a:xfrm>
          <a:prstGeom prst="rect">
            <a:avLst/>
          </a:prstGeom>
          <a:noFill/>
        </p:spPr>
        <p:txBody>
          <a:bodyPr wrap="square">
            <a:spAutoFit/>
          </a:bodyPr>
          <a:lstStyle/>
          <a:p>
            <a:pPr marL="0" marR="0" lvl="0" indent="0" algn="l" rtl="0">
              <a:lnSpc>
                <a:spcPct val="100000"/>
              </a:lnSpc>
              <a:spcBef>
                <a:spcPts val="0"/>
              </a:spcBef>
              <a:spcAft>
                <a:spcPts val="0"/>
              </a:spcAft>
              <a:buNone/>
            </a:pPr>
            <a:r>
              <a:rPr lang="en-GB" sz="3200" dirty="0">
                <a:latin typeface="Helvetica Neue Light"/>
                <a:ea typeface="Helvetica Neue Light"/>
                <a:cs typeface="Helvetica Neue Light"/>
                <a:sym typeface="Helvetica Neue Light"/>
              </a:rPr>
              <a:t>Examples:</a:t>
            </a:r>
          </a:p>
        </p:txBody>
      </p:sp>
      <p:pic>
        <p:nvPicPr>
          <p:cNvPr id="15362" name="Picture 2" descr="Human migration | Definition, Overview, &amp; Facts | Britannica">
            <a:extLst>
              <a:ext uri="{FF2B5EF4-FFF2-40B4-BE49-F238E27FC236}">
                <a16:creationId xmlns:a16="http://schemas.microsoft.com/office/drawing/2014/main" id="{DBB9E748-05D2-13DC-F5E3-2E3C88D1E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151" y="3306617"/>
            <a:ext cx="5112631" cy="340947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Two men carrying boxes - Stock Photo - Dissolve">
            <a:extLst>
              <a:ext uri="{FF2B5EF4-FFF2-40B4-BE49-F238E27FC236}">
                <a16:creationId xmlns:a16="http://schemas.microsoft.com/office/drawing/2014/main" id="{0A14BE75-CEB0-0B56-028E-74BEA03C4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923" y="11617"/>
            <a:ext cx="4846012" cy="36345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884B847-2E43-2B9A-864E-3A20DB3B3FFA}"/>
              </a:ext>
            </a:extLst>
          </p:cNvPr>
          <p:cNvSpPr txBox="1"/>
          <p:nvPr/>
        </p:nvSpPr>
        <p:spPr>
          <a:xfrm>
            <a:off x="6022109" y="4318732"/>
            <a:ext cx="6169891" cy="1569660"/>
          </a:xfrm>
          <a:prstGeom prst="rect">
            <a:avLst/>
          </a:prstGeom>
          <a:noFill/>
        </p:spPr>
        <p:txBody>
          <a:bodyPr wrap="square">
            <a:spAutoFit/>
          </a:bodyPr>
          <a:lstStyle/>
          <a:p>
            <a:pPr marL="76200" marR="0" lvl="0" algn="l" rtl="0">
              <a:lnSpc>
                <a:spcPct val="100000"/>
              </a:lnSpc>
              <a:spcBef>
                <a:spcPts val="0"/>
              </a:spcBef>
              <a:spcAft>
                <a:spcPts val="0"/>
              </a:spcAft>
              <a:buSzPts val="2400"/>
            </a:pPr>
            <a:r>
              <a:rPr lang="en-GB" sz="4800" b="1" dirty="0">
                <a:latin typeface="Helvetica Neue Light"/>
                <a:ea typeface="Helvetica Neue Light"/>
                <a:cs typeface="Helvetica Neue Light"/>
                <a:sym typeface="Helvetica Neue Light"/>
              </a:rPr>
              <a:t>Migration/relocation flows</a:t>
            </a:r>
          </a:p>
        </p:txBody>
      </p:sp>
      <p:sp>
        <p:nvSpPr>
          <p:cNvPr id="4" name="Slide Number Placeholder 1">
            <a:extLst>
              <a:ext uri="{FF2B5EF4-FFF2-40B4-BE49-F238E27FC236}">
                <a16:creationId xmlns:a16="http://schemas.microsoft.com/office/drawing/2014/main" id="{64EA3F70-C7FC-298D-47BB-31085D5B6717}"/>
              </a:ext>
            </a:extLst>
          </p:cNvPr>
          <p:cNvSpPr>
            <a:spLocks noGrp="1"/>
          </p:cNvSpPr>
          <p:nvPr>
            <p:ph type="sldNum" sz="quarter" idx="12"/>
          </p:nvPr>
        </p:nvSpPr>
        <p:spPr>
          <a:xfrm>
            <a:off x="11023601" y="6348685"/>
            <a:ext cx="1168400" cy="365125"/>
          </a:xfrm>
          <a:solidFill>
            <a:schemeClr val="accent4">
              <a:lumMod val="60000"/>
              <a:lumOff val="40000"/>
            </a:schemeClr>
          </a:solidFill>
        </p:spPr>
        <p:txBody>
          <a:bodyPr/>
          <a:lstStyle/>
          <a:p>
            <a:r>
              <a:rPr lang="en-GB" sz="3000" dirty="0">
                <a:latin typeface="Helvetica Neue"/>
              </a:rPr>
              <a:t>23/22</a:t>
            </a:r>
          </a:p>
        </p:txBody>
      </p:sp>
    </p:spTree>
    <p:extLst>
      <p:ext uri="{BB962C8B-B14F-4D97-AF65-F5344CB8AC3E}">
        <p14:creationId xmlns:p14="http://schemas.microsoft.com/office/powerpoint/2010/main" val="185113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5364"/>
                                        </p:tgtEl>
                                        <p:attrNameLst>
                                          <p:attrName>style.visibility</p:attrName>
                                        </p:attrNameLst>
                                      </p:cBhvr>
                                      <p:to>
                                        <p:strVal val="visible"/>
                                      </p:to>
                                    </p:set>
                                    <p:animEffect transition="in" filter="fade">
                                      <p:cBhvr>
                                        <p:cTn id="20" dur="500"/>
                                        <p:tgtEl>
                                          <p:spTgt spid="15364"/>
                                        </p:tgtEl>
                                      </p:cBhvr>
                                    </p:animEffect>
                                  </p:childTnLst>
                                </p:cTn>
                              </p:par>
                              <p:par>
                                <p:cTn id="21" presetID="10" presetClass="entr" presetSubtype="0" fill="hold" nodeType="withEffect">
                                  <p:stCondLst>
                                    <p:cond delay="0"/>
                                  </p:stCondLst>
                                  <p:childTnLst>
                                    <p:set>
                                      <p:cBhvr>
                                        <p:cTn id="22" dur="1" fill="hold">
                                          <p:stCondLst>
                                            <p:cond delay="0"/>
                                          </p:stCondLst>
                                        </p:cTn>
                                        <p:tgtEl>
                                          <p:spTgt spid="15362"/>
                                        </p:tgtEl>
                                        <p:attrNameLst>
                                          <p:attrName>style.visibility</p:attrName>
                                        </p:attrNameLst>
                                      </p:cBhvr>
                                      <p:to>
                                        <p:strVal val="visible"/>
                                      </p:to>
                                    </p:set>
                                    <p:animEffect transition="in" filter="fade">
                                      <p:cBhvr>
                                        <p:cTn id="23" dur="500"/>
                                        <p:tgtEl>
                                          <p:spTgt spid="153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p:nvPr/>
        </p:nvSpPr>
        <p:spPr>
          <a:xfrm>
            <a:off x="406400" y="946200"/>
            <a:ext cx="10972800" cy="2365000"/>
          </a:xfrm>
          <a:prstGeom prst="rect">
            <a:avLst/>
          </a:prstGeom>
          <a:noFill/>
          <a:ln>
            <a:noFill/>
          </a:ln>
        </p:spPr>
        <p:txBody>
          <a:bodyPr spcFirstLastPara="1" wrap="square" lIns="121900" tIns="60933" rIns="121900" bIns="60933" anchor="t" anchorCtr="0">
            <a:noAutofit/>
          </a:bodyPr>
          <a:lstStyle/>
          <a:p>
            <a:r>
              <a:rPr lang="en" sz="2000" dirty="0">
                <a:solidFill>
                  <a:schemeClr val="dk1"/>
                </a:solidFill>
                <a:latin typeface="Helvetica Neue Light" panose="020B0604020202020204" charset="0"/>
                <a:ea typeface="Helvetica Neue Light"/>
                <a:cs typeface="Helvetica Neue Light"/>
                <a:sym typeface="Helvetica Neue Light"/>
              </a:rPr>
              <a:t>Mathematically, spatial flows are represented as a Origin-Destination</a:t>
            </a:r>
            <a:r>
              <a:rPr lang="en" sz="2000" b="1" dirty="0">
                <a:solidFill>
                  <a:schemeClr val="dk1"/>
                </a:solidFill>
                <a:latin typeface="Helvetica Neue Light" panose="020B0604020202020204" charset="0"/>
                <a:ea typeface="Helvetica Neue"/>
                <a:cs typeface="Helvetica Neue"/>
                <a:sym typeface="Helvetica Neue"/>
              </a:rPr>
              <a:t> (OD) matrix</a:t>
            </a:r>
            <a:r>
              <a:rPr lang="en" sz="2000" dirty="0">
                <a:solidFill>
                  <a:schemeClr val="dk1"/>
                </a:solidFill>
                <a:latin typeface="Helvetica Neue Light" panose="020B0604020202020204" charset="0"/>
                <a:ea typeface="Helvetica Neue Light"/>
                <a:cs typeface="Helvetica Neue Light"/>
                <a:sym typeface="Helvetica Neue Light"/>
              </a:rPr>
              <a:t>, </a:t>
            </a:r>
            <a:r>
              <a:rPr lang="en" sz="2000" b="1" dirty="0">
                <a:solidFill>
                  <a:schemeClr val="dk1"/>
                </a:solidFill>
                <a:latin typeface="Helvetica Neue Light" panose="020B0604020202020204" charset="0"/>
                <a:ea typeface="Helvetica Neue"/>
                <a:cs typeface="Helvetica Neue"/>
                <a:sym typeface="Helvetica Neue"/>
              </a:rPr>
              <a:t>T</a:t>
            </a:r>
            <a:r>
              <a:rPr lang="en" sz="2000" dirty="0">
                <a:solidFill>
                  <a:schemeClr val="dk1"/>
                </a:solidFill>
                <a:latin typeface="Helvetica Neue Light" panose="020B0604020202020204" charset="0"/>
                <a:ea typeface="Helvetica Neue Light"/>
                <a:cs typeface="Helvetica Neue Light"/>
                <a:sym typeface="Helvetica Neue Light"/>
              </a:rPr>
              <a:t>: </a:t>
            </a:r>
            <a:br>
              <a:rPr lang="en" sz="2000" dirty="0">
                <a:solidFill>
                  <a:schemeClr val="dk1"/>
                </a:solidFill>
                <a:latin typeface="Helvetica Neue Light" panose="020B0604020202020204" charset="0"/>
                <a:ea typeface="Helvetica Neue Light"/>
                <a:cs typeface="Helvetica Neue Light"/>
                <a:sym typeface="Helvetica Neue Light"/>
              </a:rPr>
            </a:br>
            <a:endParaRPr sz="2000" dirty="0">
              <a:solidFill>
                <a:schemeClr val="dk1"/>
              </a:solidFill>
              <a:latin typeface="Helvetica Neue Light" panose="020B0604020202020204" charset="0"/>
              <a:ea typeface="Helvetica Neue Light"/>
              <a:cs typeface="Helvetica Neue Light"/>
              <a:sym typeface="Helvetica Neue Light"/>
            </a:endParaRPr>
          </a:p>
          <a:p>
            <a:pPr marL="101598">
              <a:buClr>
                <a:schemeClr val="dk1"/>
              </a:buClr>
              <a:buSzPts val="2400"/>
            </a:pPr>
            <a:r>
              <a:rPr lang="en" sz="2000" dirty="0">
                <a:solidFill>
                  <a:schemeClr val="dk1"/>
                </a:solidFill>
                <a:latin typeface="Helvetica Neue Light" panose="020B0604020202020204" charset="0"/>
                <a:ea typeface="Helvetica Neue Light"/>
                <a:cs typeface="Helvetica Neue Light"/>
                <a:sym typeface="Helvetica Neue Light"/>
              </a:rPr>
              <a:t> 🔵 Define locations discretizing space, using a tessellation </a:t>
            </a:r>
            <a:br>
              <a:rPr lang="en" sz="2000" dirty="0">
                <a:solidFill>
                  <a:schemeClr val="dk1"/>
                </a:solidFill>
                <a:latin typeface="Helvetica Neue Light" panose="020B0604020202020204" charset="0"/>
                <a:ea typeface="Helvetica Neue Light"/>
                <a:cs typeface="Helvetica Neue Light"/>
                <a:sym typeface="Helvetica Neue Light"/>
              </a:rPr>
            </a:br>
            <a:r>
              <a:rPr lang="en" sz="2000" dirty="0">
                <a:solidFill>
                  <a:schemeClr val="dk1"/>
                </a:solidFill>
                <a:latin typeface="Helvetica Neue Light" panose="020B0604020202020204" charset="0"/>
                <a:ea typeface="Helvetica Neue Light"/>
                <a:cs typeface="Helvetica Neue Light"/>
                <a:sym typeface="Helvetica Neue Light"/>
              </a:rPr>
              <a:t>(e.g., counties, municipalities)</a:t>
            </a:r>
            <a:endParaRPr sz="2000" dirty="0">
              <a:solidFill>
                <a:schemeClr val="dk1"/>
              </a:solidFill>
              <a:latin typeface="Helvetica Neue Light" panose="020B0604020202020204" charset="0"/>
              <a:ea typeface="Helvetica Neue Light"/>
              <a:cs typeface="Helvetica Neue Light"/>
              <a:sym typeface="Helvetica Neue Light"/>
            </a:endParaRPr>
          </a:p>
          <a:p>
            <a:pPr marL="609585"/>
            <a:endParaRPr sz="2000" dirty="0">
              <a:solidFill>
                <a:schemeClr val="dk1"/>
              </a:solidFill>
              <a:latin typeface="Helvetica Neue Light" panose="020B0604020202020204" charset="0"/>
              <a:ea typeface="Helvetica Neue Light"/>
              <a:cs typeface="Helvetica Neue Light"/>
              <a:sym typeface="Helvetica Neue Light"/>
            </a:endParaRPr>
          </a:p>
          <a:p>
            <a:pPr marL="101598">
              <a:buClr>
                <a:schemeClr val="dk1"/>
              </a:buClr>
              <a:buSzPts val="2400"/>
            </a:pPr>
            <a:r>
              <a:rPr lang="en" sz="2000" dirty="0">
                <a:solidFill>
                  <a:schemeClr val="dk1"/>
                </a:solidFill>
                <a:latin typeface="Helvetica Neue Light" panose="020B0604020202020204" charset="0"/>
                <a:ea typeface="Helvetica Neue Light"/>
                <a:cs typeface="Helvetica Neue Light"/>
                <a:sym typeface="Helvetica Neue Light"/>
              </a:rPr>
              <a:t> 🔵 Element T</a:t>
            </a:r>
            <a:r>
              <a:rPr lang="en" sz="2000" baseline="-25000" dirty="0">
                <a:solidFill>
                  <a:schemeClr val="dk1"/>
                </a:solidFill>
                <a:latin typeface="Helvetica Neue Light" panose="020B0604020202020204" charset="0"/>
                <a:ea typeface="Helvetica Neue Light"/>
                <a:cs typeface="Helvetica Neue Light"/>
                <a:sym typeface="Helvetica Neue Light"/>
              </a:rPr>
              <a:t>ij</a:t>
            </a:r>
            <a:r>
              <a:rPr lang="en" sz="2000" dirty="0">
                <a:solidFill>
                  <a:schemeClr val="dk1"/>
                </a:solidFill>
                <a:latin typeface="Helvetica Neue Light" panose="020B0604020202020204" charset="0"/>
                <a:ea typeface="Helvetica Neue Light"/>
                <a:cs typeface="Helvetica Neue Light"/>
                <a:sym typeface="Helvetica Neue Light"/>
              </a:rPr>
              <a:t> is the</a:t>
            </a:r>
            <a:r>
              <a:rPr lang="en" sz="2000" i="1" dirty="0">
                <a:solidFill>
                  <a:schemeClr val="dk1"/>
                </a:solidFill>
                <a:latin typeface="Helvetica Neue Light" panose="020B0604020202020204" charset="0"/>
                <a:ea typeface="Helvetica Neue Light"/>
                <a:cs typeface="Helvetica Neue Light"/>
                <a:sym typeface="Helvetica Neue Light"/>
              </a:rPr>
              <a:t> number of trips from i to j per unit time</a:t>
            </a:r>
            <a:r>
              <a:rPr lang="en" sz="2000" dirty="0">
                <a:solidFill>
                  <a:schemeClr val="dk1"/>
                </a:solidFill>
                <a:latin typeface="Helvetica Neue Light" panose="020B0604020202020204" charset="0"/>
                <a:ea typeface="Helvetica Neue Light"/>
                <a:cs typeface="Helvetica Neue Light"/>
                <a:sym typeface="Helvetica Neue Light"/>
              </a:rPr>
              <a:t>.</a:t>
            </a:r>
            <a:endParaRPr sz="2000" dirty="0">
              <a:latin typeface="Helvetica Neue Light" panose="020B0604020202020204" charset="0"/>
              <a:ea typeface="Avenir"/>
              <a:cs typeface="Avenir"/>
              <a:sym typeface="Avenir"/>
            </a:endParaRPr>
          </a:p>
        </p:txBody>
      </p:sp>
      <p:sp>
        <p:nvSpPr>
          <p:cNvPr id="67" name="Google Shape;67;p14"/>
          <p:cNvSpPr txBox="1"/>
          <p:nvPr/>
        </p:nvSpPr>
        <p:spPr>
          <a:xfrm>
            <a:off x="76200" y="0"/>
            <a:ext cx="9431867" cy="860800"/>
          </a:xfrm>
          <a:prstGeom prst="rect">
            <a:avLst/>
          </a:prstGeom>
          <a:noFill/>
          <a:ln>
            <a:noFill/>
          </a:ln>
        </p:spPr>
        <p:txBody>
          <a:bodyPr spcFirstLastPara="1" wrap="square" lIns="0" tIns="81233" rIns="0" bIns="81233" anchor="ctr" anchorCtr="0">
            <a:noAutofit/>
          </a:bodyPr>
          <a:lstStyle/>
          <a:p>
            <a:pPr>
              <a:buClr>
                <a:srgbClr val="3F3F3F"/>
              </a:buClr>
            </a:pPr>
            <a:r>
              <a:rPr lang="en" sz="4800" b="1" dirty="0">
                <a:solidFill>
                  <a:schemeClr val="bg1">
                    <a:lumMod val="50000"/>
                  </a:schemeClr>
                </a:solidFill>
                <a:latin typeface="Helvetica Neue Light"/>
                <a:ea typeface="Helvetica Neue Light"/>
                <a:cs typeface="Helvetica Neue Light"/>
                <a:sym typeface="Helvetica Neue Light"/>
              </a:rPr>
              <a:t>Spatial flows and OD matrices</a:t>
            </a:r>
            <a:endParaRPr sz="4800" b="1" dirty="0">
              <a:solidFill>
                <a:schemeClr val="bg1">
                  <a:lumMod val="50000"/>
                </a:schemeClr>
              </a:solidFill>
              <a:latin typeface="Helvetica Neue Light"/>
              <a:ea typeface="Helvetica Neue Light"/>
              <a:cs typeface="Helvetica Neue Light"/>
              <a:sym typeface="Helvetica Neue Light"/>
            </a:endParaRPr>
          </a:p>
        </p:txBody>
      </p:sp>
      <p:pic>
        <p:nvPicPr>
          <p:cNvPr id="68" name="Google Shape;68;p14"/>
          <p:cNvPicPr preferRelativeResize="0"/>
          <p:nvPr/>
        </p:nvPicPr>
        <p:blipFill>
          <a:blip r:embed="rId3">
            <a:alphaModFix/>
          </a:blip>
          <a:stretch>
            <a:fillRect/>
          </a:stretch>
        </p:blipFill>
        <p:spPr>
          <a:xfrm>
            <a:off x="3036322" y="3311200"/>
            <a:ext cx="5298349" cy="1743125"/>
          </a:xfrm>
          <a:prstGeom prst="rect">
            <a:avLst/>
          </a:prstGeom>
          <a:noFill/>
          <a:ln>
            <a:noFill/>
          </a:ln>
        </p:spPr>
      </p:pic>
      <p:sp>
        <p:nvSpPr>
          <p:cNvPr id="69" name="Google Shape;69;p14"/>
          <p:cNvSpPr txBox="1"/>
          <p:nvPr/>
        </p:nvSpPr>
        <p:spPr>
          <a:xfrm>
            <a:off x="3036322" y="5241667"/>
            <a:ext cx="2584493" cy="438800"/>
          </a:xfrm>
          <a:prstGeom prst="rect">
            <a:avLst/>
          </a:prstGeom>
          <a:noFill/>
          <a:ln>
            <a:noFill/>
          </a:ln>
        </p:spPr>
        <p:txBody>
          <a:bodyPr spcFirstLastPara="1" wrap="square" lIns="121900" tIns="121900" rIns="121900" bIns="121900" anchor="t" anchorCtr="0">
            <a:noAutofit/>
          </a:bodyPr>
          <a:lstStyle/>
          <a:p>
            <a:r>
              <a:rPr lang="en" sz="2400" dirty="0"/>
              <a:t>New York City, NY</a:t>
            </a:r>
            <a:endParaRPr sz="2400" dirty="0"/>
          </a:p>
        </p:txBody>
      </p:sp>
      <p:sp>
        <p:nvSpPr>
          <p:cNvPr id="70" name="Google Shape;70;p14"/>
          <p:cNvSpPr txBox="1"/>
          <p:nvPr/>
        </p:nvSpPr>
        <p:spPr>
          <a:xfrm>
            <a:off x="6215074" y="5241667"/>
            <a:ext cx="1853660" cy="438800"/>
          </a:xfrm>
          <a:prstGeom prst="rect">
            <a:avLst/>
          </a:prstGeom>
          <a:noFill/>
          <a:ln>
            <a:noFill/>
          </a:ln>
        </p:spPr>
        <p:txBody>
          <a:bodyPr spcFirstLastPara="1" wrap="square" lIns="121900" tIns="121900" rIns="121900" bIns="121900" anchor="t" anchorCtr="0">
            <a:noAutofit/>
          </a:bodyPr>
          <a:lstStyle/>
          <a:p>
            <a:r>
              <a:rPr lang="en" sz="2400" dirty="0"/>
              <a:t>Boston, MA</a:t>
            </a:r>
            <a:endParaRPr sz="2400" dirty="0"/>
          </a:p>
        </p:txBody>
      </p:sp>
      <p:sp>
        <p:nvSpPr>
          <p:cNvPr id="2" name="Slide Number Placeholder 1">
            <a:extLst>
              <a:ext uri="{FF2B5EF4-FFF2-40B4-BE49-F238E27FC236}">
                <a16:creationId xmlns:a16="http://schemas.microsoft.com/office/drawing/2014/main" id="{BA6C89A2-87EA-707A-DC04-55B8C0734EF2}"/>
              </a:ext>
            </a:extLst>
          </p:cNvPr>
          <p:cNvSpPr>
            <a:spLocks noGrp="1"/>
          </p:cNvSpPr>
          <p:nvPr>
            <p:ph type="sldNum" sz="quarter" idx="12"/>
          </p:nvPr>
        </p:nvSpPr>
        <p:spPr>
          <a:xfrm>
            <a:off x="11023600" y="6348685"/>
            <a:ext cx="1168400" cy="365125"/>
          </a:xfrm>
          <a:solidFill>
            <a:schemeClr val="accent4">
              <a:lumMod val="60000"/>
              <a:lumOff val="40000"/>
            </a:schemeClr>
          </a:solidFill>
        </p:spPr>
        <p:txBody>
          <a:bodyPr/>
          <a:lstStyle/>
          <a:p>
            <a:r>
              <a:rPr lang="en-GB" sz="3000" dirty="0">
                <a:latin typeface="Helvetica Neue"/>
              </a:rPr>
              <a:t>24/22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9" grpId="0"/>
      <p:bldP spid="7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90BE6D-5306-3DE1-1D2C-93A0D44D933C}"/>
              </a:ext>
            </a:extLst>
          </p:cNvPr>
          <p:cNvSpPr txBox="1"/>
          <p:nvPr/>
        </p:nvSpPr>
        <p:spPr>
          <a:xfrm>
            <a:off x="722841" y="2734733"/>
            <a:ext cx="10746317" cy="861774"/>
          </a:xfrm>
          <a:prstGeom prst="rect">
            <a:avLst/>
          </a:prstGeom>
          <a:noFill/>
        </p:spPr>
        <p:txBody>
          <a:bodyPr wrap="square" rtlCol="0">
            <a:spAutoFit/>
          </a:bodyPr>
          <a:lstStyle/>
          <a:p>
            <a:pPr algn="just"/>
            <a:r>
              <a:rPr lang="en-GB" sz="5000" b="1" dirty="0">
                <a:solidFill>
                  <a:schemeClr val="bg1">
                    <a:lumMod val="50000"/>
                  </a:schemeClr>
                </a:solidFill>
                <a:latin typeface="Helvetica Neue "/>
              </a:rPr>
              <a:t>Lab2: </a:t>
            </a:r>
            <a:r>
              <a:rPr lang="en-US" sz="5000" b="1" dirty="0">
                <a:solidFill>
                  <a:schemeClr val="bg1">
                    <a:lumMod val="50000"/>
                  </a:schemeClr>
                </a:solidFill>
                <a:latin typeface="Helvetica Neue "/>
                <a:ea typeface="Helvetica Neue Light"/>
                <a:cs typeface="Helvetica Neue Light"/>
                <a:sym typeface="Helvetica Neue Light"/>
              </a:rPr>
              <a:t>Human Mobility Measures</a:t>
            </a:r>
            <a:r>
              <a:rPr lang="en-GB" sz="5000" b="1" i="0" dirty="0">
                <a:solidFill>
                  <a:schemeClr val="bg1">
                    <a:lumMod val="50000"/>
                  </a:schemeClr>
                </a:solidFill>
                <a:effectLst/>
                <a:latin typeface="Helvetica Neue "/>
              </a:rPr>
              <a:t>.</a:t>
            </a:r>
            <a:r>
              <a:rPr lang="en-GB" sz="5000" b="1" dirty="0">
                <a:solidFill>
                  <a:schemeClr val="bg1">
                    <a:lumMod val="50000"/>
                  </a:schemeClr>
                </a:solidFill>
                <a:effectLst/>
                <a:latin typeface="Helvetica Neue "/>
              </a:rPr>
              <a:t> </a:t>
            </a:r>
            <a:r>
              <a:rPr lang="en-GB" sz="5000" b="1" dirty="0">
                <a:solidFill>
                  <a:schemeClr val="bg1">
                    <a:lumMod val="50000"/>
                  </a:schemeClr>
                </a:solidFill>
                <a:latin typeface="Helvetica Neue "/>
              </a:rPr>
              <a:t> </a:t>
            </a:r>
          </a:p>
        </p:txBody>
      </p:sp>
      <p:sp>
        <p:nvSpPr>
          <p:cNvPr id="2" name="Slide Number Placeholder 1">
            <a:extLst>
              <a:ext uri="{FF2B5EF4-FFF2-40B4-BE49-F238E27FC236}">
                <a16:creationId xmlns:a16="http://schemas.microsoft.com/office/drawing/2014/main" id="{8683B443-DF6C-D6C9-50FD-B3A77504F179}"/>
              </a:ext>
            </a:extLst>
          </p:cNvPr>
          <p:cNvSpPr>
            <a:spLocks noGrp="1"/>
          </p:cNvSpPr>
          <p:nvPr>
            <p:ph type="sldNum" sz="quarter" idx="12"/>
          </p:nvPr>
        </p:nvSpPr>
        <p:spPr>
          <a:xfrm>
            <a:off x="11023600" y="6348685"/>
            <a:ext cx="1168400" cy="365125"/>
          </a:xfrm>
          <a:solidFill>
            <a:schemeClr val="accent4">
              <a:lumMod val="60000"/>
              <a:lumOff val="40000"/>
            </a:schemeClr>
          </a:solidFill>
        </p:spPr>
        <p:txBody>
          <a:bodyPr/>
          <a:lstStyle/>
          <a:p>
            <a:r>
              <a:rPr lang="en-GB" sz="3000" dirty="0">
                <a:latin typeface="Helvetica Neue"/>
              </a:rPr>
              <a:t>25/22</a:t>
            </a:r>
          </a:p>
        </p:txBody>
      </p:sp>
    </p:spTree>
    <p:extLst>
      <p:ext uri="{BB962C8B-B14F-4D97-AF65-F5344CB8AC3E}">
        <p14:creationId xmlns:p14="http://schemas.microsoft.com/office/powerpoint/2010/main" val="20686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7D3F0-B365-3B52-2F4F-45D0284DF25C}"/>
              </a:ext>
            </a:extLst>
          </p:cNvPr>
          <p:cNvSpPr txBox="1"/>
          <p:nvPr/>
        </p:nvSpPr>
        <p:spPr>
          <a:xfrm>
            <a:off x="3148697" y="2566716"/>
            <a:ext cx="6489576" cy="1569660"/>
          </a:xfrm>
          <a:prstGeom prst="rect">
            <a:avLst/>
          </a:prstGeom>
          <a:noFill/>
        </p:spPr>
        <p:txBody>
          <a:bodyPr wrap="square" rtlCol="0">
            <a:spAutoFit/>
          </a:bodyPr>
          <a:lstStyle/>
          <a:p>
            <a:r>
              <a:rPr lang="en-GB" sz="9600" dirty="0"/>
              <a:t>Thank you </a:t>
            </a:r>
          </a:p>
        </p:txBody>
      </p:sp>
    </p:spTree>
    <p:extLst>
      <p:ext uri="{BB962C8B-B14F-4D97-AF65-F5344CB8AC3E}">
        <p14:creationId xmlns:p14="http://schemas.microsoft.com/office/powerpoint/2010/main" val="2851344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Les objectifs à intégrer dans une stratégie social media - So Bang">
            <a:extLst>
              <a:ext uri="{FF2B5EF4-FFF2-40B4-BE49-F238E27FC236}">
                <a16:creationId xmlns:a16="http://schemas.microsoft.com/office/drawing/2014/main" id="{E2203419-9A8D-9FBC-5DD9-98079E9CA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2809" y="573758"/>
            <a:ext cx="6220061" cy="3642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AB8AEC0-F275-AC7E-8A86-D40150F0D294}"/>
              </a:ext>
            </a:extLst>
          </p:cNvPr>
          <p:cNvSpPr txBox="1"/>
          <p:nvPr/>
        </p:nvSpPr>
        <p:spPr>
          <a:xfrm>
            <a:off x="7862243" y="4577453"/>
            <a:ext cx="4043524" cy="400110"/>
          </a:xfrm>
          <a:prstGeom prst="rect">
            <a:avLst/>
          </a:prstGeom>
          <a:noFill/>
        </p:spPr>
        <p:txBody>
          <a:bodyPr wrap="square">
            <a:spAutoFit/>
          </a:bodyPr>
          <a:lstStyle/>
          <a:p>
            <a:pPr algn="l"/>
            <a:r>
              <a:rPr lang="en-GB" sz="2000" dirty="0">
                <a:latin typeface="Helvetica Neue Light" panose="02000403000000020004"/>
              </a:rPr>
              <a:t>T</a:t>
            </a:r>
            <a:r>
              <a:rPr lang="en-GB" sz="2000" b="0" i="0" u="none" strike="noStrike" baseline="0" dirty="0">
                <a:latin typeface="Helvetica Neue Light" panose="02000403000000020004"/>
              </a:rPr>
              <a:t>racks generated by GPS devices </a:t>
            </a:r>
            <a:endParaRPr lang="en-GB" sz="2000" dirty="0">
              <a:latin typeface="Helvetica Neue Light" panose="02000403000000020004"/>
            </a:endParaRPr>
          </a:p>
        </p:txBody>
      </p:sp>
      <p:sp>
        <p:nvSpPr>
          <p:cNvPr id="12" name="TextBox 11">
            <a:extLst>
              <a:ext uri="{FF2B5EF4-FFF2-40B4-BE49-F238E27FC236}">
                <a16:creationId xmlns:a16="http://schemas.microsoft.com/office/drawing/2014/main" id="{4FD5FDCA-1E0B-E1E6-A556-CD085D6E93C0}"/>
              </a:ext>
            </a:extLst>
          </p:cNvPr>
          <p:cNvSpPr txBox="1"/>
          <p:nvPr/>
        </p:nvSpPr>
        <p:spPr>
          <a:xfrm>
            <a:off x="4641668" y="4594661"/>
            <a:ext cx="2490979" cy="400110"/>
          </a:xfrm>
          <a:prstGeom prst="rect">
            <a:avLst/>
          </a:prstGeom>
          <a:noFill/>
        </p:spPr>
        <p:txBody>
          <a:bodyPr wrap="square">
            <a:spAutoFit/>
          </a:bodyPr>
          <a:lstStyle/>
          <a:p>
            <a:r>
              <a:rPr lang="en-GB" sz="2000" dirty="0">
                <a:latin typeface="Helvetica Neue Light" panose="02000403000000020004"/>
              </a:rPr>
              <a:t>C</a:t>
            </a:r>
            <a:r>
              <a:rPr lang="en-GB" sz="2000" b="0" i="0" u="none" strike="noStrike" baseline="0" dirty="0">
                <a:latin typeface="Helvetica Neue Light" panose="02000403000000020004"/>
              </a:rPr>
              <a:t>all detail records </a:t>
            </a:r>
            <a:endParaRPr lang="en-GB" sz="2000" dirty="0">
              <a:latin typeface="Helvetica Neue Light" panose="02000403000000020004"/>
            </a:endParaRPr>
          </a:p>
        </p:txBody>
      </p:sp>
      <p:sp>
        <p:nvSpPr>
          <p:cNvPr id="14" name="TextBox 13">
            <a:extLst>
              <a:ext uri="{FF2B5EF4-FFF2-40B4-BE49-F238E27FC236}">
                <a16:creationId xmlns:a16="http://schemas.microsoft.com/office/drawing/2014/main" id="{94AD221D-A377-1F8A-3158-64DA66E729A2}"/>
              </a:ext>
            </a:extLst>
          </p:cNvPr>
          <p:cNvSpPr txBox="1"/>
          <p:nvPr/>
        </p:nvSpPr>
        <p:spPr>
          <a:xfrm>
            <a:off x="53479" y="4577453"/>
            <a:ext cx="2847654" cy="400110"/>
          </a:xfrm>
          <a:prstGeom prst="rect">
            <a:avLst/>
          </a:prstGeom>
          <a:noFill/>
        </p:spPr>
        <p:txBody>
          <a:bodyPr wrap="square">
            <a:spAutoFit/>
          </a:bodyPr>
          <a:lstStyle/>
          <a:p>
            <a:r>
              <a:rPr lang="en-GB" sz="2000" b="0" i="0" u="none" strike="noStrike" baseline="0" dirty="0">
                <a:latin typeface="Helvetica Neue Light" panose="02000403000000020004"/>
              </a:rPr>
              <a:t>social media platforms</a:t>
            </a:r>
            <a:endParaRPr lang="en-GB" sz="2000" dirty="0">
              <a:latin typeface="Helvetica Neue Light" panose="02000403000000020004"/>
            </a:endParaRPr>
          </a:p>
        </p:txBody>
      </p:sp>
      <p:pic>
        <p:nvPicPr>
          <p:cNvPr id="1052" name="Picture 28" descr="Crowd People GIF - Crowd People Carnival - Discover &amp; Share GIFs">
            <a:extLst>
              <a:ext uri="{FF2B5EF4-FFF2-40B4-BE49-F238E27FC236}">
                <a16:creationId xmlns:a16="http://schemas.microsoft.com/office/drawing/2014/main" id="{D9A59E96-EC91-D29C-D233-A1BBB0DED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79" y="605088"/>
            <a:ext cx="5833679" cy="3611538"/>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0A04396C-FE83-5824-0E6A-C5DED9F608DC}"/>
              </a:ext>
            </a:extLst>
          </p:cNvPr>
          <p:cNvSpPr/>
          <p:nvPr/>
        </p:nvSpPr>
        <p:spPr>
          <a:xfrm>
            <a:off x="0" y="5666492"/>
            <a:ext cx="1583267" cy="70273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32D29047-DC2C-4FB2-C287-17D563CAB2DC}"/>
              </a:ext>
            </a:extLst>
          </p:cNvPr>
          <p:cNvSpPr txBox="1"/>
          <p:nvPr/>
        </p:nvSpPr>
        <p:spPr>
          <a:xfrm>
            <a:off x="1665234" y="5806126"/>
            <a:ext cx="4645032" cy="400110"/>
          </a:xfrm>
          <a:prstGeom prst="rect">
            <a:avLst/>
          </a:prstGeom>
          <a:noFill/>
        </p:spPr>
        <p:txBody>
          <a:bodyPr wrap="square">
            <a:spAutoFit/>
          </a:bodyPr>
          <a:lstStyle/>
          <a:p>
            <a:r>
              <a:rPr lang="en-GB" sz="2000" dirty="0">
                <a:latin typeface="Helvetica Neue Light" panose="02000403000000020004"/>
              </a:rPr>
              <a:t>V</a:t>
            </a:r>
            <a:r>
              <a:rPr lang="en-GB" sz="2000" b="0" i="0" u="none" strike="noStrike" baseline="0" dirty="0">
                <a:latin typeface="Helvetica Neue Light" panose="02000403000000020004"/>
              </a:rPr>
              <a:t>arious applications of mobility analysis </a:t>
            </a:r>
            <a:endParaRPr lang="en-GB" sz="2000" dirty="0">
              <a:latin typeface="Helvetica Neue Light" panose="02000403000000020004"/>
            </a:endParaRPr>
          </a:p>
        </p:txBody>
      </p:sp>
      <p:sp>
        <p:nvSpPr>
          <p:cNvPr id="19" name="TextBox 18">
            <a:extLst>
              <a:ext uri="{FF2B5EF4-FFF2-40B4-BE49-F238E27FC236}">
                <a16:creationId xmlns:a16="http://schemas.microsoft.com/office/drawing/2014/main" id="{8427C650-3979-CBB2-5E68-BA8B17E2DEF7}"/>
              </a:ext>
            </a:extLst>
          </p:cNvPr>
          <p:cNvSpPr txBox="1"/>
          <p:nvPr/>
        </p:nvSpPr>
        <p:spPr>
          <a:xfrm>
            <a:off x="7812754" y="5358788"/>
            <a:ext cx="3881024" cy="400110"/>
          </a:xfrm>
          <a:prstGeom prst="rect">
            <a:avLst/>
          </a:prstGeom>
          <a:noFill/>
        </p:spPr>
        <p:txBody>
          <a:bodyPr wrap="square">
            <a:spAutoFit/>
          </a:bodyPr>
          <a:lstStyle/>
          <a:p>
            <a:pPr algn="l"/>
            <a:r>
              <a:rPr lang="en-GB" sz="2000" b="0" i="0" u="none" strike="noStrike" baseline="0" dirty="0">
                <a:latin typeface="Helvetica Neue Light" panose="02000403000000020004"/>
              </a:rPr>
              <a:t>Computational epidemiology</a:t>
            </a:r>
            <a:endParaRPr lang="en-GB" sz="2000" dirty="0">
              <a:latin typeface="Helvetica Neue Light" panose="02000403000000020004"/>
            </a:endParaRPr>
          </a:p>
        </p:txBody>
      </p:sp>
      <p:sp>
        <p:nvSpPr>
          <p:cNvPr id="22" name="TextBox 21">
            <a:extLst>
              <a:ext uri="{FF2B5EF4-FFF2-40B4-BE49-F238E27FC236}">
                <a16:creationId xmlns:a16="http://schemas.microsoft.com/office/drawing/2014/main" id="{D119BFAE-7B67-F549-8E24-15123339208D}"/>
              </a:ext>
            </a:extLst>
          </p:cNvPr>
          <p:cNvSpPr txBox="1"/>
          <p:nvPr/>
        </p:nvSpPr>
        <p:spPr>
          <a:xfrm>
            <a:off x="7825899" y="5806126"/>
            <a:ext cx="2700867" cy="400110"/>
          </a:xfrm>
          <a:prstGeom prst="rect">
            <a:avLst/>
          </a:prstGeom>
          <a:noFill/>
        </p:spPr>
        <p:txBody>
          <a:bodyPr wrap="square">
            <a:spAutoFit/>
          </a:bodyPr>
          <a:lstStyle/>
          <a:p>
            <a:r>
              <a:rPr lang="en-GB" sz="2000" dirty="0">
                <a:latin typeface="Helvetica Neue Light" panose="02000403000000020004"/>
              </a:rPr>
              <a:t>U</a:t>
            </a:r>
            <a:r>
              <a:rPr lang="en-GB" sz="2000" b="0" i="0" u="none" strike="noStrike" baseline="0" dirty="0">
                <a:latin typeface="Helvetica Neue Light" panose="02000403000000020004"/>
              </a:rPr>
              <a:t>rban planning</a:t>
            </a:r>
            <a:endParaRPr lang="en-GB" sz="2000" dirty="0">
              <a:latin typeface="Helvetica Neue Light" panose="02000403000000020004"/>
            </a:endParaRPr>
          </a:p>
        </p:txBody>
      </p:sp>
      <p:sp>
        <p:nvSpPr>
          <p:cNvPr id="24" name="TextBox 23">
            <a:extLst>
              <a:ext uri="{FF2B5EF4-FFF2-40B4-BE49-F238E27FC236}">
                <a16:creationId xmlns:a16="http://schemas.microsoft.com/office/drawing/2014/main" id="{111F13B6-394F-B5C2-4776-5D4F40B73DC0}"/>
              </a:ext>
            </a:extLst>
          </p:cNvPr>
          <p:cNvSpPr txBox="1"/>
          <p:nvPr/>
        </p:nvSpPr>
        <p:spPr>
          <a:xfrm>
            <a:off x="7812754" y="6242837"/>
            <a:ext cx="3018248" cy="369332"/>
          </a:xfrm>
          <a:prstGeom prst="rect">
            <a:avLst/>
          </a:prstGeom>
          <a:noFill/>
        </p:spPr>
        <p:txBody>
          <a:bodyPr wrap="square">
            <a:spAutoFit/>
          </a:bodyPr>
          <a:lstStyle/>
          <a:p>
            <a:r>
              <a:rPr lang="en-GB" dirty="0">
                <a:latin typeface="Helvetica Neue Light" panose="02000403000000020004"/>
              </a:rPr>
              <a:t>T</a:t>
            </a:r>
            <a:r>
              <a:rPr lang="en-GB" sz="1800" b="0" i="0" u="none" strike="noStrike" baseline="0" dirty="0">
                <a:latin typeface="Helvetica Neue Light" panose="02000403000000020004"/>
              </a:rPr>
              <a:t>ransportation engineering </a:t>
            </a:r>
            <a:endParaRPr lang="en-GB" dirty="0">
              <a:latin typeface="Helvetica Neue Light" panose="02000403000000020004"/>
            </a:endParaRPr>
          </a:p>
        </p:txBody>
      </p:sp>
      <p:sp>
        <p:nvSpPr>
          <p:cNvPr id="25" name="Left Brace 24">
            <a:extLst>
              <a:ext uri="{FF2B5EF4-FFF2-40B4-BE49-F238E27FC236}">
                <a16:creationId xmlns:a16="http://schemas.microsoft.com/office/drawing/2014/main" id="{CEDE3119-A8C8-86BE-44AE-B69028D833B7}"/>
              </a:ext>
            </a:extLst>
          </p:cNvPr>
          <p:cNvSpPr/>
          <p:nvPr/>
        </p:nvSpPr>
        <p:spPr>
          <a:xfrm>
            <a:off x="6880451" y="5365291"/>
            <a:ext cx="386210" cy="1281780"/>
          </a:xfrm>
          <a:prstGeom prst="leftBrace">
            <a:avLst/>
          </a:prstGeom>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GB"/>
          </a:p>
        </p:txBody>
      </p:sp>
      <p:sp>
        <p:nvSpPr>
          <p:cNvPr id="8" name="TextBox 7">
            <a:extLst>
              <a:ext uri="{FF2B5EF4-FFF2-40B4-BE49-F238E27FC236}">
                <a16:creationId xmlns:a16="http://schemas.microsoft.com/office/drawing/2014/main" id="{6694BB4D-B580-346A-3E66-BA8A0E94523B}"/>
              </a:ext>
            </a:extLst>
          </p:cNvPr>
          <p:cNvSpPr txBox="1"/>
          <p:nvPr/>
        </p:nvSpPr>
        <p:spPr>
          <a:xfrm>
            <a:off x="53478" y="3305940"/>
            <a:ext cx="12085043" cy="954107"/>
          </a:xfrm>
          <a:prstGeom prst="rect">
            <a:avLst/>
          </a:prstGeom>
          <a:solidFill>
            <a:srgbClr val="FF0000"/>
          </a:solidFill>
          <a:ln>
            <a:noFill/>
          </a:ln>
        </p:spPr>
        <p:txBody>
          <a:bodyPr wrap="square">
            <a:spAutoFit/>
          </a:bodyPr>
          <a:lstStyle/>
          <a:p>
            <a:pPr algn="ctr"/>
            <a:r>
              <a:rPr lang="en-GB" sz="2800" b="1" i="0" u="none" strike="noStrike" baseline="0" dirty="0">
                <a:latin typeface="Helvetica Neue Light" panose="02000403000000020004"/>
              </a:rPr>
              <a:t>The last decade has witnessed the emergence of massive mobility data sets .</a:t>
            </a:r>
            <a:endParaRPr lang="en-GB" sz="2800" b="1" dirty="0">
              <a:latin typeface="Helvetica Neue Light" panose="02000403000000020004"/>
            </a:endParaRPr>
          </a:p>
        </p:txBody>
      </p:sp>
      <p:sp>
        <p:nvSpPr>
          <p:cNvPr id="3" name="TextBox 2">
            <a:extLst>
              <a:ext uri="{FF2B5EF4-FFF2-40B4-BE49-F238E27FC236}">
                <a16:creationId xmlns:a16="http://schemas.microsoft.com/office/drawing/2014/main" id="{A4FC9A69-685E-A545-E6D3-621599B55BF4}"/>
              </a:ext>
            </a:extLst>
          </p:cNvPr>
          <p:cNvSpPr txBox="1"/>
          <p:nvPr/>
        </p:nvSpPr>
        <p:spPr>
          <a:xfrm>
            <a:off x="0" y="-74314"/>
            <a:ext cx="3485072" cy="707886"/>
          </a:xfrm>
          <a:prstGeom prst="rect">
            <a:avLst/>
          </a:prstGeom>
          <a:noFill/>
        </p:spPr>
        <p:txBody>
          <a:bodyPr wrap="square">
            <a:spAutoFit/>
          </a:bodyPr>
          <a:lstStyle/>
          <a:p>
            <a:r>
              <a:rPr lang="en-GB" sz="4000" b="1" dirty="0">
                <a:solidFill>
                  <a:schemeClr val="bg1">
                    <a:lumMod val="50000"/>
                  </a:schemeClr>
                </a:solidFill>
                <a:latin typeface="Helvetica Neue"/>
                <a:cs typeface="Arial" panose="020B0604020202020204" pitchFamily="34" charset="0"/>
              </a:rPr>
              <a:t>Introduction</a:t>
            </a:r>
          </a:p>
        </p:txBody>
      </p:sp>
      <p:sp>
        <p:nvSpPr>
          <p:cNvPr id="2" name="Slide Number Placeholder 1">
            <a:extLst>
              <a:ext uri="{FF2B5EF4-FFF2-40B4-BE49-F238E27FC236}">
                <a16:creationId xmlns:a16="http://schemas.microsoft.com/office/drawing/2014/main" id="{9F8B2AB1-BB5B-D2E8-090F-DBD575796B9A}"/>
              </a:ext>
            </a:extLst>
          </p:cNvPr>
          <p:cNvSpPr>
            <a:spLocks noGrp="1"/>
          </p:cNvSpPr>
          <p:nvPr>
            <p:ph type="sldNum" sz="quarter" idx="12"/>
          </p:nvPr>
        </p:nvSpPr>
        <p:spPr>
          <a:xfrm>
            <a:off x="11219329" y="6348685"/>
            <a:ext cx="972671" cy="365125"/>
          </a:xfrm>
          <a:solidFill>
            <a:schemeClr val="accent4">
              <a:lumMod val="60000"/>
              <a:lumOff val="40000"/>
            </a:schemeClr>
          </a:solidFill>
        </p:spPr>
        <p:txBody>
          <a:bodyPr/>
          <a:lstStyle/>
          <a:p>
            <a:r>
              <a:rPr lang="en-GB" sz="3000" dirty="0">
                <a:latin typeface="Helvetica Neue"/>
              </a:rPr>
              <a:t>3/22</a:t>
            </a:r>
          </a:p>
        </p:txBody>
      </p:sp>
    </p:spTree>
    <p:extLst>
      <p:ext uri="{BB962C8B-B14F-4D97-AF65-F5344CB8AC3E}">
        <p14:creationId xmlns:p14="http://schemas.microsoft.com/office/powerpoint/2010/main" val="425148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2"/>
                                        </p:tgtEl>
                                        <p:attrNameLst>
                                          <p:attrName>style.visibility</p:attrName>
                                        </p:attrNameLst>
                                      </p:cBhvr>
                                      <p:to>
                                        <p:strVal val="visible"/>
                                      </p:to>
                                    </p:set>
                                    <p:animEffect transition="in" filter="fade">
                                      <p:cBhvr>
                                        <p:cTn id="7" dur="500"/>
                                        <p:tgtEl>
                                          <p:spTgt spid="1052"/>
                                        </p:tgtEl>
                                      </p:cBhvr>
                                    </p:animEffect>
                                  </p:childTnLst>
                                </p:cTn>
                              </p:par>
                              <p:par>
                                <p:cTn id="8" presetID="10" presetClass="entr" presetSubtype="0"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fade">
                                      <p:cBhvr>
                                        <p:cTn id="10" dur="500"/>
                                        <p:tgtEl>
                                          <p:spTgt spid="61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animBg="1"/>
      <p:bldP spid="17" grpId="0"/>
      <p:bldP spid="19" grpId="0"/>
      <p:bldP spid="22" grpId="0"/>
      <p:bldP spid="24" grpId="0"/>
      <p:bldP spid="25"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55FF23-CC3A-70C9-A8BD-CE16A4D5F4D7}"/>
              </a:ext>
            </a:extLst>
          </p:cNvPr>
          <p:cNvSpPr txBox="1"/>
          <p:nvPr/>
        </p:nvSpPr>
        <p:spPr>
          <a:xfrm>
            <a:off x="270295" y="2135212"/>
            <a:ext cx="11651410" cy="2173865"/>
          </a:xfrm>
          <a:prstGeom prst="rect">
            <a:avLst/>
          </a:prstGeom>
          <a:noFill/>
        </p:spPr>
        <p:txBody>
          <a:bodyPr wrap="square">
            <a:spAutoFit/>
          </a:bodyPr>
          <a:lstStyle/>
          <a:p>
            <a:pPr>
              <a:lnSpc>
                <a:spcPct val="150000"/>
              </a:lnSpc>
            </a:pPr>
            <a:r>
              <a:rPr lang="en-GB" sz="4800" b="1" i="1" dirty="0">
                <a:latin typeface="Georgia" panose="02040502050405020303" pitchFamily="18" charset="0"/>
                <a:cs typeface="Arial" panose="020B0604020202020204" pitchFamily="34" charset="0"/>
              </a:rPr>
              <a:t>“</a:t>
            </a:r>
            <a:r>
              <a:rPr lang="en-GB" sz="4400" i="1" dirty="0">
                <a:latin typeface="Arial Nova Light" panose="020B0304020202020204" pitchFamily="34" charset="0"/>
                <a:cs typeface="Arial" panose="020B0604020202020204" pitchFamily="34" charset="0"/>
              </a:rPr>
              <a:t>Human mobility </a:t>
            </a:r>
            <a:r>
              <a:rPr lang="en-GB" sz="4400" dirty="0">
                <a:latin typeface="Arial Nova Light" panose="020B0304020202020204" pitchFamily="34" charset="0"/>
                <a:cs typeface="Arial" panose="020B0604020202020204" pitchFamily="34" charset="0"/>
              </a:rPr>
              <a:t>is the study that describes how humans move within a network or system</a:t>
            </a:r>
            <a:r>
              <a:rPr lang="en-GB" sz="4800" b="1" dirty="0">
                <a:latin typeface="Georgia" panose="02040502050405020303" pitchFamily="18" charset="0"/>
                <a:cs typeface="Arial" panose="020B0604020202020204" pitchFamily="34" charset="0"/>
              </a:rPr>
              <a:t>”</a:t>
            </a:r>
            <a:r>
              <a:rPr lang="en-GB" sz="4400" dirty="0">
                <a:latin typeface="Arial Nova Light" panose="020B0304020202020204" pitchFamily="34" charset="0"/>
                <a:cs typeface="Arial" panose="020B0604020202020204" pitchFamily="34" charset="0"/>
              </a:rPr>
              <a:t> </a:t>
            </a:r>
          </a:p>
        </p:txBody>
      </p:sp>
      <p:sp>
        <p:nvSpPr>
          <p:cNvPr id="2" name="Slide Number Placeholder 1">
            <a:extLst>
              <a:ext uri="{FF2B5EF4-FFF2-40B4-BE49-F238E27FC236}">
                <a16:creationId xmlns:a16="http://schemas.microsoft.com/office/drawing/2014/main" id="{33099C9D-3729-436D-C478-5BA588CB3714}"/>
              </a:ext>
            </a:extLst>
          </p:cNvPr>
          <p:cNvSpPr>
            <a:spLocks noGrp="1"/>
          </p:cNvSpPr>
          <p:nvPr>
            <p:ph type="sldNum" sz="quarter" idx="12"/>
          </p:nvPr>
        </p:nvSpPr>
        <p:spPr>
          <a:xfrm>
            <a:off x="11219329" y="6348685"/>
            <a:ext cx="972671" cy="365125"/>
          </a:xfrm>
          <a:solidFill>
            <a:schemeClr val="accent4">
              <a:lumMod val="60000"/>
              <a:lumOff val="40000"/>
            </a:schemeClr>
          </a:solidFill>
        </p:spPr>
        <p:txBody>
          <a:bodyPr/>
          <a:lstStyle/>
          <a:p>
            <a:r>
              <a:rPr lang="en-GB" sz="3000" dirty="0">
                <a:latin typeface="Helvetica Neue"/>
              </a:rPr>
              <a:t>4/22</a:t>
            </a:r>
          </a:p>
        </p:txBody>
      </p:sp>
    </p:spTree>
    <p:extLst>
      <p:ext uri="{BB962C8B-B14F-4D97-AF65-F5344CB8AC3E}">
        <p14:creationId xmlns:p14="http://schemas.microsoft.com/office/powerpoint/2010/main" val="96887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D156027-F0FD-B3FA-F2E3-44C2ABEA719F}"/>
              </a:ext>
            </a:extLst>
          </p:cNvPr>
          <p:cNvSpPr txBox="1"/>
          <p:nvPr/>
        </p:nvSpPr>
        <p:spPr>
          <a:xfrm>
            <a:off x="0" y="835179"/>
            <a:ext cx="11923183" cy="967957"/>
          </a:xfrm>
          <a:prstGeom prst="rect">
            <a:avLst/>
          </a:prstGeom>
          <a:solidFill>
            <a:schemeClr val="bg1">
              <a:lumMod val="50000"/>
              <a:lumOff val="50000"/>
            </a:schemeClr>
          </a:solidFill>
        </p:spPr>
        <p:txBody>
          <a:bodyPr wrap="square">
            <a:spAutoFit/>
          </a:bodyPr>
          <a:lstStyle/>
          <a:p>
            <a:pPr algn="l">
              <a:lnSpc>
                <a:spcPct val="150000"/>
              </a:lnSpc>
            </a:pPr>
            <a:r>
              <a:rPr lang="en-GB" sz="2000" b="0" i="0" u="none" strike="noStrike" baseline="0" dirty="0">
                <a:latin typeface="Helvetica Neue Light" panose="02000403000000020004"/>
              </a:rPr>
              <a:t>Python library that has the ambition of providing an environment to reproduce existing research, </a:t>
            </a:r>
            <a:r>
              <a:rPr lang="en-GB" sz="2000" b="0" i="0" u="none" strike="noStrike" baseline="0" dirty="0" err="1">
                <a:latin typeface="Helvetica Neue Light" panose="02000403000000020004"/>
              </a:rPr>
              <a:t>analyze</a:t>
            </a:r>
            <a:r>
              <a:rPr lang="en-GB" sz="2000" b="0" i="0" u="none" strike="noStrike" baseline="0" dirty="0">
                <a:latin typeface="Helvetica Neue Light" panose="02000403000000020004"/>
              </a:rPr>
              <a:t> mobility data, and simulate human mobility habits.</a:t>
            </a:r>
            <a:endParaRPr lang="en-GB" sz="2000" dirty="0">
              <a:latin typeface="Helvetica Neue Light" panose="02000403000000020004"/>
            </a:endParaRPr>
          </a:p>
        </p:txBody>
      </p:sp>
      <p:sp>
        <p:nvSpPr>
          <p:cNvPr id="5" name="TextBox 4">
            <a:extLst>
              <a:ext uri="{FF2B5EF4-FFF2-40B4-BE49-F238E27FC236}">
                <a16:creationId xmlns:a16="http://schemas.microsoft.com/office/drawing/2014/main" id="{3F7BC366-19D6-2673-3791-1482C8116FB9}"/>
              </a:ext>
            </a:extLst>
          </p:cNvPr>
          <p:cNvSpPr txBox="1"/>
          <p:nvPr/>
        </p:nvSpPr>
        <p:spPr>
          <a:xfrm>
            <a:off x="2091797" y="1926118"/>
            <a:ext cx="4004203" cy="461665"/>
          </a:xfrm>
          <a:prstGeom prst="rect">
            <a:avLst/>
          </a:prstGeom>
          <a:solidFill>
            <a:srgbClr val="FF0000"/>
          </a:solidFill>
        </p:spPr>
        <p:txBody>
          <a:bodyPr wrap="square">
            <a:spAutoFit/>
          </a:bodyPr>
          <a:lstStyle/>
          <a:p>
            <a:pPr algn="ctr"/>
            <a:r>
              <a:rPr lang="en-GB" sz="2400" b="1" i="0" u="none" strike="noStrike" baseline="0" dirty="0">
                <a:latin typeface="NimbusRomNo9L-Regu"/>
              </a:rPr>
              <a:t>Human mobility analysis</a:t>
            </a:r>
            <a:endParaRPr lang="en-GB" sz="2400" b="1" dirty="0"/>
          </a:p>
        </p:txBody>
      </p:sp>
      <p:sp>
        <p:nvSpPr>
          <p:cNvPr id="7" name="Arrow: Right 6">
            <a:extLst>
              <a:ext uri="{FF2B5EF4-FFF2-40B4-BE49-F238E27FC236}">
                <a16:creationId xmlns:a16="http://schemas.microsoft.com/office/drawing/2014/main" id="{5D69D2E2-EC83-C82B-C764-B5F64169F55E}"/>
              </a:ext>
            </a:extLst>
          </p:cNvPr>
          <p:cNvSpPr/>
          <p:nvPr/>
        </p:nvSpPr>
        <p:spPr>
          <a:xfrm>
            <a:off x="143276" y="1904066"/>
            <a:ext cx="1524000" cy="4616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28CE390-BE9C-36E3-19F3-ADF3BAD9105A}"/>
              </a:ext>
            </a:extLst>
          </p:cNvPr>
          <p:cNvSpPr txBox="1"/>
          <p:nvPr/>
        </p:nvSpPr>
        <p:spPr>
          <a:xfrm>
            <a:off x="0" y="84127"/>
            <a:ext cx="3746377" cy="707886"/>
          </a:xfrm>
          <a:prstGeom prst="rect">
            <a:avLst/>
          </a:prstGeom>
          <a:noFill/>
        </p:spPr>
        <p:txBody>
          <a:bodyPr wrap="square">
            <a:spAutoFit/>
          </a:bodyPr>
          <a:lstStyle/>
          <a:p>
            <a:r>
              <a:rPr lang="en-GB" sz="4000" b="1" i="0" dirty="0">
                <a:solidFill>
                  <a:schemeClr val="bg1">
                    <a:lumMod val="50000"/>
                  </a:schemeClr>
                </a:solidFill>
                <a:effectLst/>
                <a:latin typeface="Helvetica Neue"/>
              </a:rPr>
              <a:t>Scikit-mobility</a:t>
            </a:r>
            <a:endParaRPr lang="en-GB" sz="4000" dirty="0">
              <a:solidFill>
                <a:schemeClr val="bg1">
                  <a:lumMod val="50000"/>
                </a:schemeClr>
              </a:solidFill>
              <a:latin typeface="Helvetica Neue"/>
            </a:endParaRPr>
          </a:p>
        </p:txBody>
      </p:sp>
      <p:sp>
        <p:nvSpPr>
          <p:cNvPr id="12" name="TextBox 11">
            <a:extLst>
              <a:ext uri="{FF2B5EF4-FFF2-40B4-BE49-F238E27FC236}">
                <a16:creationId xmlns:a16="http://schemas.microsoft.com/office/drawing/2014/main" id="{6BEC5B46-484A-6A87-58DC-9DED832E9965}"/>
              </a:ext>
            </a:extLst>
          </p:cNvPr>
          <p:cNvSpPr txBox="1"/>
          <p:nvPr/>
        </p:nvSpPr>
        <p:spPr>
          <a:xfrm>
            <a:off x="0" y="2606745"/>
            <a:ext cx="7776839" cy="400110"/>
          </a:xfrm>
          <a:prstGeom prst="rect">
            <a:avLst/>
          </a:prstGeom>
          <a:noFill/>
        </p:spPr>
        <p:txBody>
          <a:bodyPr wrap="square">
            <a:spAutoFit/>
          </a:bodyPr>
          <a:lstStyle/>
          <a:p>
            <a:r>
              <a:rPr lang="en-GB" sz="2000" b="1" i="0" u="none" strike="noStrike" baseline="0" dirty="0">
                <a:latin typeface="Helvetica Neue Light" panose="02000403000000020004"/>
              </a:rPr>
              <a:t>scikit-mobility provides the user with many functionalities :</a:t>
            </a:r>
            <a:endParaRPr lang="en-GB" sz="2000" b="1" dirty="0">
              <a:latin typeface="Helvetica Neue Light" panose="02000403000000020004"/>
            </a:endParaRPr>
          </a:p>
        </p:txBody>
      </p:sp>
      <p:sp>
        <p:nvSpPr>
          <p:cNvPr id="14" name="TextBox 13">
            <a:extLst>
              <a:ext uri="{FF2B5EF4-FFF2-40B4-BE49-F238E27FC236}">
                <a16:creationId xmlns:a16="http://schemas.microsoft.com/office/drawing/2014/main" id="{26A8A5A6-AE8D-FE06-0E76-9F2B4BF1677D}"/>
              </a:ext>
            </a:extLst>
          </p:cNvPr>
          <p:cNvSpPr txBox="1"/>
          <p:nvPr/>
        </p:nvSpPr>
        <p:spPr>
          <a:xfrm>
            <a:off x="448735" y="3359476"/>
            <a:ext cx="3371850" cy="400110"/>
          </a:xfrm>
          <a:prstGeom prst="rect">
            <a:avLst/>
          </a:prstGeom>
          <a:noFill/>
        </p:spPr>
        <p:txBody>
          <a:bodyPr wrap="square">
            <a:spAutoFit/>
          </a:bodyPr>
          <a:lstStyle/>
          <a:p>
            <a:r>
              <a:rPr lang="en-GB" sz="2000" dirty="0">
                <a:latin typeface="Helvetica Neue Light" panose="02000403000000020004"/>
              </a:rPr>
              <a:t>V</a:t>
            </a:r>
            <a:r>
              <a:rPr lang="en-GB" sz="2000" b="0" i="0" u="none" strike="noStrike" baseline="0" dirty="0">
                <a:latin typeface="Helvetica Neue Light" panose="02000403000000020004"/>
              </a:rPr>
              <a:t>isualizing trajectories </a:t>
            </a:r>
            <a:endParaRPr lang="en-GB" sz="2000" dirty="0">
              <a:latin typeface="Helvetica Neue Light" panose="02000403000000020004"/>
            </a:endParaRPr>
          </a:p>
        </p:txBody>
      </p:sp>
      <p:sp>
        <p:nvSpPr>
          <p:cNvPr id="16" name="TextBox 15">
            <a:extLst>
              <a:ext uri="{FF2B5EF4-FFF2-40B4-BE49-F238E27FC236}">
                <a16:creationId xmlns:a16="http://schemas.microsoft.com/office/drawing/2014/main" id="{F765958A-8498-EA45-281C-346BD3A98059}"/>
              </a:ext>
            </a:extLst>
          </p:cNvPr>
          <p:cNvSpPr txBox="1"/>
          <p:nvPr/>
        </p:nvSpPr>
        <p:spPr>
          <a:xfrm>
            <a:off x="448735" y="3896763"/>
            <a:ext cx="3371850" cy="400110"/>
          </a:xfrm>
          <a:prstGeom prst="rect">
            <a:avLst/>
          </a:prstGeom>
          <a:noFill/>
        </p:spPr>
        <p:txBody>
          <a:bodyPr wrap="square">
            <a:spAutoFit/>
          </a:bodyPr>
          <a:lstStyle/>
          <a:p>
            <a:r>
              <a:rPr lang="en-GB" sz="2000" dirty="0">
                <a:latin typeface="Helvetica Neue Light" panose="02000403000000020004"/>
              </a:rPr>
              <a:t>G</a:t>
            </a:r>
            <a:r>
              <a:rPr lang="en-GB" sz="2000" b="0" i="0" u="none" strike="noStrike" baseline="0" dirty="0">
                <a:latin typeface="Helvetica Neue Light" panose="02000403000000020004"/>
              </a:rPr>
              <a:t>enerating synthetic data </a:t>
            </a:r>
            <a:endParaRPr lang="en-GB" sz="2000" dirty="0">
              <a:latin typeface="Helvetica Neue Light" panose="02000403000000020004"/>
            </a:endParaRPr>
          </a:p>
        </p:txBody>
      </p:sp>
      <p:sp>
        <p:nvSpPr>
          <p:cNvPr id="17" name="TextBox 16">
            <a:extLst>
              <a:ext uri="{FF2B5EF4-FFF2-40B4-BE49-F238E27FC236}">
                <a16:creationId xmlns:a16="http://schemas.microsoft.com/office/drawing/2014/main" id="{179F65EF-2920-82B5-61BF-AF4D62407861}"/>
              </a:ext>
            </a:extLst>
          </p:cNvPr>
          <p:cNvSpPr txBox="1"/>
          <p:nvPr/>
        </p:nvSpPr>
        <p:spPr>
          <a:xfrm>
            <a:off x="448735" y="4475814"/>
            <a:ext cx="3750404" cy="400110"/>
          </a:xfrm>
          <a:prstGeom prst="rect">
            <a:avLst/>
          </a:prstGeom>
          <a:noFill/>
        </p:spPr>
        <p:txBody>
          <a:bodyPr wrap="square">
            <a:spAutoFit/>
          </a:bodyPr>
          <a:lstStyle/>
          <a:p>
            <a:r>
              <a:rPr lang="en-GB" sz="2000" dirty="0" err="1">
                <a:latin typeface="Helvetica Neue Light" panose="02000403000000020004"/>
              </a:rPr>
              <a:t>A</a:t>
            </a:r>
            <a:r>
              <a:rPr lang="en-GB" sz="2000" b="0" i="0" u="none" strike="noStrike" baseline="0" dirty="0" err="1">
                <a:latin typeface="Helvetica Neue Light" panose="02000403000000020004"/>
              </a:rPr>
              <a:t>nalyzing</a:t>
            </a:r>
            <a:r>
              <a:rPr lang="en-GB" sz="2000" b="0" i="0" u="none" strike="noStrike" baseline="0" dirty="0">
                <a:latin typeface="Helvetica Neue Light" panose="02000403000000020004"/>
              </a:rPr>
              <a:t> statistical patterns  </a:t>
            </a:r>
            <a:endParaRPr lang="en-GB" sz="2000" dirty="0">
              <a:latin typeface="Helvetica Neue Light" panose="02000403000000020004"/>
            </a:endParaRPr>
          </a:p>
        </p:txBody>
      </p:sp>
      <p:sp>
        <p:nvSpPr>
          <p:cNvPr id="18" name="TextBox 17">
            <a:extLst>
              <a:ext uri="{FF2B5EF4-FFF2-40B4-BE49-F238E27FC236}">
                <a16:creationId xmlns:a16="http://schemas.microsoft.com/office/drawing/2014/main" id="{B052FA5D-0F21-F855-2B8D-1BDBBA3AB81E}"/>
              </a:ext>
            </a:extLst>
          </p:cNvPr>
          <p:cNvSpPr txBox="1"/>
          <p:nvPr/>
        </p:nvSpPr>
        <p:spPr>
          <a:xfrm>
            <a:off x="448735" y="5054865"/>
            <a:ext cx="8002807" cy="400110"/>
          </a:xfrm>
          <a:prstGeom prst="rect">
            <a:avLst/>
          </a:prstGeom>
          <a:noFill/>
        </p:spPr>
        <p:txBody>
          <a:bodyPr wrap="square">
            <a:spAutoFit/>
          </a:bodyPr>
          <a:lstStyle/>
          <a:p>
            <a:pPr algn="l"/>
            <a:r>
              <a:rPr lang="en-GB" sz="2000" dirty="0">
                <a:latin typeface="Helvetica Neue Light" panose="02000403000000020004"/>
              </a:rPr>
              <a:t>A</a:t>
            </a:r>
            <a:r>
              <a:rPr lang="en-GB" sz="2000" b="0" i="0" u="none" strike="noStrike" baseline="0" dirty="0">
                <a:latin typeface="Helvetica Neue Light" panose="02000403000000020004"/>
              </a:rPr>
              <a:t>ssessing the privacy risk related to the analysis of mobility data sets </a:t>
            </a:r>
            <a:endParaRPr lang="en-GB" sz="2000" dirty="0">
              <a:latin typeface="Helvetica Neue Light" panose="02000403000000020004"/>
            </a:endParaRPr>
          </a:p>
        </p:txBody>
      </p:sp>
      <p:sp>
        <p:nvSpPr>
          <p:cNvPr id="2" name="Slide Number Placeholder 1">
            <a:extLst>
              <a:ext uri="{FF2B5EF4-FFF2-40B4-BE49-F238E27FC236}">
                <a16:creationId xmlns:a16="http://schemas.microsoft.com/office/drawing/2014/main" id="{C7B057A5-F251-C81F-B57A-1C420152ACAD}"/>
              </a:ext>
            </a:extLst>
          </p:cNvPr>
          <p:cNvSpPr>
            <a:spLocks noGrp="1"/>
          </p:cNvSpPr>
          <p:nvPr>
            <p:ph type="sldNum" sz="quarter" idx="12"/>
          </p:nvPr>
        </p:nvSpPr>
        <p:spPr>
          <a:xfrm>
            <a:off x="11219329" y="6348685"/>
            <a:ext cx="972671" cy="365125"/>
          </a:xfrm>
          <a:solidFill>
            <a:schemeClr val="accent4">
              <a:lumMod val="60000"/>
              <a:lumOff val="40000"/>
            </a:schemeClr>
          </a:solidFill>
        </p:spPr>
        <p:txBody>
          <a:bodyPr/>
          <a:lstStyle/>
          <a:p>
            <a:r>
              <a:rPr lang="en-GB" sz="3000" dirty="0">
                <a:latin typeface="Helvetica Neue"/>
              </a:rPr>
              <a:t>5/22</a:t>
            </a:r>
          </a:p>
        </p:txBody>
      </p:sp>
    </p:spTree>
    <p:extLst>
      <p:ext uri="{BB962C8B-B14F-4D97-AF65-F5344CB8AC3E}">
        <p14:creationId xmlns:p14="http://schemas.microsoft.com/office/powerpoint/2010/main" val="185807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p:bldP spid="14"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378E17-C641-3891-8F24-0E5B1E3BFDBA}"/>
              </a:ext>
            </a:extLst>
          </p:cNvPr>
          <p:cNvSpPr txBox="1"/>
          <p:nvPr/>
        </p:nvSpPr>
        <p:spPr>
          <a:xfrm>
            <a:off x="0" y="0"/>
            <a:ext cx="5848165" cy="707886"/>
          </a:xfrm>
          <a:prstGeom prst="rect">
            <a:avLst/>
          </a:prstGeom>
          <a:noFill/>
        </p:spPr>
        <p:txBody>
          <a:bodyPr wrap="square">
            <a:spAutoFit/>
          </a:bodyPr>
          <a:lstStyle/>
          <a:p>
            <a:r>
              <a:rPr lang="en-GB" sz="4000" b="1" i="0" u="none" strike="noStrike" baseline="0" dirty="0">
                <a:solidFill>
                  <a:schemeClr val="bg1">
                    <a:lumMod val="50000"/>
                  </a:schemeClr>
                </a:solidFill>
                <a:latin typeface="Helvetica Neue"/>
              </a:rPr>
              <a:t>scikit-mobility modules  </a:t>
            </a:r>
            <a:endParaRPr lang="en-GB" sz="4000" b="1" dirty="0">
              <a:solidFill>
                <a:schemeClr val="bg1">
                  <a:lumMod val="50000"/>
                </a:schemeClr>
              </a:solidFill>
              <a:latin typeface="Helvetica Neue"/>
              <a:cs typeface="Arial" panose="020B0604020202020204" pitchFamily="34" charset="0"/>
            </a:endParaRPr>
          </a:p>
        </p:txBody>
      </p:sp>
      <p:sp>
        <p:nvSpPr>
          <p:cNvPr id="9" name="TextBox 8">
            <a:extLst>
              <a:ext uri="{FF2B5EF4-FFF2-40B4-BE49-F238E27FC236}">
                <a16:creationId xmlns:a16="http://schemas.microsoft.com/office/drawing/2014/main" id="{7427E0FD-94DA-A8D7-E7D9-4E169CBA336C}"/>
              </a:ext>
            </a:extLst>
          </p:cNvPr>
          <p:cNvSpPr txBox="1"/>
          <p:nvPr/>
        </p:nvSpPr>
        <p:spPr>
          <a:xfrm>
            <a:off x="112450" y="841327"/>
            <a:ext cx="8179294" cy="456535"/>
          </a:xfrm>
          <a:prstGeom prst="rect">
            <a:avLst/>
          </a:prstGeom>
          <a:noFill/>
        </p:spPr>
        <p:txBody>
          <a:bodyPr wrap="square">
            <a:spAutoFit/>
          </a:bodyPr>
          <a:lstStyle/>
          <a:p>
            <a:pPr algn="l">
              <a:lnSpc>
                <a:spcPct val="150000"/>
              </a:lnSpc>
            </a:pPr>
            <a:r>
              <a:rPr lang="en-GB" sz="1800" b="0" i="0" u="none" strike="noStrike" baseline="0" dirty="0">
                <a:latin typeface="Helvetica Neue Light" panose="02000403000000020004"/>
              </a:rPr>
              <a:t>load and represent mobility data, both at the </a:t>
            </a:r>
            <a:r>
              <a:rPr lang="en-GB" sz="1800" b="0" i="1" u="none" strike="noStrike" baseline="0" dirty="0">
                <a:latin typeface="Helvetica Neue Light" panose="02000403000000020004"/>
              </a:rPr>
              <a:t>individual</a:t>
            </a:r>
            <a:r>
              <a:rPr lang="en-GB" sz="1800" b="0" i="0" u="none" strike="noStrike" baseline="0" dirty="0">
                <a:latin typeface="Helvetica Neue Light" panose="02000403000000020004"/>
              </a:rPr>
              <a:t> and the </a:t>
            </a:r>
            <a:r>
              <a:rPr lang="en-GB" sz="1800" b="0" i="1" u="none" strike="noStrike" baseline="0" dirty="0">
                <a:latin typeface="Helvetica Neue Light" panose="02000403000000020004"/>
              </a:rPr>
              <a:t>collective level</a:t>
            </a:r>
            <a:r>
              <a:rPr lang="en-GB" sz="1800" b="0" i="0" u="none" strike="noStrike" baseline="0" dirty="0">
                <a:latin typeface="Helvetica Neue Light" panose="02000403000000020004"/>
              </a:rPr>
              <a:t>, </a:t>
            </a:r>
          </a:p>
        </p:txBody>
      </p:sp>
      <p:sp>
        <p:nvSpPr>
          <p:cNvPr id="13" name="TextBox 12">
            <a:extLst>
              <a:ext uri="{FF2B5EF4-FFF2-40B4-BE49-F238E27FC236}">
                <a16:creationId xmlns:a16="http://schemas.microsoft.com/office/drawing/2014/main" id="{BB06C6D1-814D-D3B5-4697-777BE7E4A1AE}"/>
              </a:ext>
            </a:extLst>
          </p:cNvPr>
          <p:cNvSpPr txBox="1"/>
          <p:nvPr/>
        </p:nvSpPr>
        <p:spPr>
          <a:xfrm>
            <a:off x="112450" y="1431303"/>
            <a:ext cx="12079550" cy="872034"/>
          </a:xfrm>
          <a:prstGeom prst="rect">
            <a:avLst/>
          </a:prstGeom>
          <a:noFill/>
        </p:spPr>
        <p:txBody>
          <a:bodyPr wrap="square">
            <a:spAutoFit/>
          </a:bodyPr>
          <a:lstStyle/>
          <a:p>
            <a:pPr algn="l">
              <a:lnSpc>
                <a:spcPct val="150000"/>
              </a:lnSpc>
            </a:pPr>
            <a:r>
              <a:rPr lang="en-GB" b="0" i="0" u="none" strike="noStrike" baseline="0" dirty="0">
                <a:latin typeface="Helvetica Neue Light" panose="02000403000000020004"/>
              </a:rPr>
              <a:t>By using two </a:t>
            </a:r>
            <a:r>
              <a:rPr lang="en-GB" sz="1800" b="0" i="0" u="none" strike="noStrike" baseline="0" dirty="0">
                <a:latin typeface="Helvetica Neue Light" panose="02000403000000020004"/>
              </a:rPr>
              <a:t>data structures (</a:t>
            </a:r>
            <a:r>
              <a:rPr lang="en-GB" sz="1800" b="1" i="0" u="none" strike="noStrike" baseline="0" dirty="0" err="1">
                <a:latin typeface="Helvetica Neue Light" panose="02000403000000020004"/>
              </a:rPr>
              <a:t>TrajDataFrame</a:t>
            </a:r>
            <a:r>
              <a:rPr lang="en-GB" sz="1800" b="1" i="0" u="none" strike="noStrike" baseline="0" dirty="0">
                <a:latin typeface="Helvetica Neue Light" panose="02000403000000020004"/>
              </a:rPr>
              <a:t> and </a:t>
            </a:r>
            <a:r>
              <a:rPr lang="en-GB" sz="1800" b="1" i="0" u="none" strike="noStrike" baseline="0" dirty="0" err="1">
                <a:latin typeface="Helvetica Neue Light" panose="02000403000000020004"/>
              </a:rPr>
              <a:t>FlowDataFrame</a:t>
            </a:r>
            <a:r>
              <a:rPr lang="en-GB" sz="1800" b="0" i="0" u="none" strike="noStrike" baseline="0" dirty="0">
                <a:latin typeface="Helvetica Neue Light" panose="02000403000000020004"/>
              </a:rPr>
              <a:t>) based on the standard python libraries (</a:t>
            </a:r>
            <a:r>
              <a:rPr lang="en-GB" sz="1800" b="0" i="0" u="none" strike="noStrike" baseline="0" dirty="0" err="1">
                <a:latin typeface="Helvetica Neue Light" panose="02000403000000020004"/>
              </a:rPr>
              <a:t>numpy</a:t>
            </a:r>
            <a:r>
              <a:rPr lang="en-GB" sz="1800" b="0" i="0" u="none" strike="noStrike" baseline="0" dirty="0">
                <a:latin typeface="Helvetica Neue Light" panose="02000403000000020004"/>
              </a:rPr>
              <a:t> , pandas , </a:t>
            </a:r>
            <a:r>
              <a:rPr lang="en-GB" sz="1800" b="0" i="0" u="none" strike="noStrike" baseline="0" dirty="0" err="1">
                <a:latin typeface="Helvetica Neue Light" panose="02000403000000020004"/>
              </a:rPr>
              <a:t>geopandas</a:t>
            </a:r>
            <a:r>
              <a:rPr lang="en-GB" sz="1800" b="0" i="0" u="none" strike="noStrike" baseline="0" dirty="0">
                <a:latin typeface="Helvetica Neue Light" panose="02000403000000020004"/>
              </a:rPr>
              <a:t> , folium , matplotlib ) .</a:t>
            </a:r>
            <a:endParaRPr lang="en-GB" sz="1800" dirty="0">
              <a:latin typeface="Helvetica Neue Light" panose="02000403000000020004"/>
            </a:endParaRPr>
          </a:p>
        </p:txBody>
      </p:sp>
      <p:sp>
        <p:nvSpPr>
          <p:cNvPr id="15" name="TextBox 14">
            <a:extLst>
              <a:ext uri="{FF2B5EF4-FFF2-40B4-BE49-F238E27FC236}">
                <a16:creationId xmlns:a16="http://schemas.microsoft.com/office/drawing/2014/main" id="{0C89622E-057F-6CF0-AE1D-CF87FB02ABD9}"/>
              </a:ext>
            </a:extLst>
          </p:cNvPr>
          <p:cNvSpPr txBox="1"/>
          <p:nvPr/>
        </p:nvSpPr>
        <p:spPr>
          <a:xfrm>
            <a:off x="112450" y="2535799"/>
            <a:ext cx="12165367" cy="707886"/>
          </a:xfrm>
          <a:prstGeom prst="rect">
            <a:avLst/>
          </a:prstGeom>
          <a:noFill/>
        </p:spPr>
        <p:txBody>
          <a:bodyPr wrap="square">
            <a:spAutoFit/>
          </a:bodyPr>
          <a:lstStyle/>
          <a:p>
            <a:pPr algn="l"/>
            <a:r>
              <a:rPr lang="en-GB" sz="2000" b="1" dirty="0">
                <a:latin typeface="Helvetica Neue Light" panose="02000403000000020004"/>
              </a:rPr>
              <a:t>C</a:t>
            </a:r>
            <a:r>
              <a:rPr lang="en-GB" sz="2000" b="1" i="0" u="none" strike="noStrike" baseline="0" dirty="0">
                <a:latin typeface="Helvetica Neue Light" panose="02000403000000020004"/>
              </a:rPr>
              <a:t>lean and pre-process mobility data </a:t>
            </a:r>
            <a:r>
              <a:rPr lang="en-GB" sz="2000" b="0" i="0" u="none" strike="noStrike" baseline="0" dirty="0">
                <a:latin typeface="Helvetica Neue Light" panose="02000403000000020004"/>
              </a:rPr>
              <a:t>using : trajectory clustering, compression, segmentation, and filtering .</a:t>
            </a:r>
            <a:endParaRPr lang="en-GB" sz="2000" dirty="0">
              <a:latin typeface="Helvetica Neue Light" panose="02000403000000020004"/>
            </a:endParaRPr>
          </a:p>
        </p:txBody>
      </p:sp>
      <p:sp>
        <p:nvSpPr>
          <p:cNvPr id="17" name="TextBox 16">
            <a:extLst>
              <a:ext uri="{FF2B5EF4-FFF2-40B4-BE49-F238E27FC236}">
                <a16:creationId xmlns:a16="http://schemas.microsoft.com/office/drawing/2014/main" id="{409EB4F2-C32E-2420-371D-28AE7BD842F3}"/>
              </a:ext>
            </a:extLst>
          </p:cNvPr>
          <p:cNvSpPr txBox="1"/>
          <p:nvPr/>
        </p:nvSpPr>
        <p:spPr>
          <a:xfrm>
            <a:off x="133616" y="3283557"/>
            <a:ext cx="12016317" cy="958660"/>
          </a:xfrm>
          <a:prstGeom prst="rect">
            <a:avLst/>
          </a:prstGeom>
          <a:noFill/>
        </p:spPr>
        <p:txBody>
          <a:bodyPr wrap="square">
            <a:spAutoFit/>
          </a:bodyPr>
          <a:lstStyle/>
          <a:p>
            <a:pPr algn="l">
              <a:lnSpc>
                <a:spcPct val="150000"/>
              </a:lnSpc>
            </a:pPr>
            <a:r>
              <a:rPr lang="en-GB" sz="2000" b="1" dirty="0" err="1">
                <a:latin typeface="Helvetica Neue Light" panose="02000403000000020004"/>
              </a:rPr>
              <a:t>A</a:t>
            </a:r>
            <a:r>
              <a:rPr lang="en-GB" sz="2000" b="1" i="0" u="none" strike="noStrike" baseline="0" dirty="0" err="1">
                <a:latin typeface="Helvetica Neue Light" panose="02000403000000020004"/>
              </a:rPr>
              <a:t>nalyze</a:t>
            </a:r>
            <a:r>
              <a:rPr lang="en-GB" sz="2000" b="1" i="0" u="none" strike="noStrike" baseline="0" dirty="0">
                <a:latin typeface="Helvetica Neue Light" panose="02000403000000020004"/>
              </a:rPr>
              <a:t> mobility data </a:t>
            </a:r>
            <a:r>
              <a:rPr lang="en-GB" sz="2000" b="0" i="0" u="none" strike="noStrike" baseline="0" dirty="0">
                <a:latin typeface="Helvetica Neue Light" panose="02000403000000020004"/>
              </a:rPr>
              <a:t>by using the </a:t>
            </a:r>
            <a:r>
              <a:rPr lang="en-GB" sz="2000" b="1" i="0" u="none" strike="noStrike" baseline="0" dirty="0">
                <a:latin typeface="Helvetica Neue Light" panose="02000403000000020004"/>
              </a:rPr>
              <a:t>main measures characterizing mobility patterns </a:t>
            </a:r>
            <a:r>
              <a:rPr lang="en-GB" sz="2000" b="0" i="0" u="none" strike="noStrike" baseline="0" dirty="0">
                <a:latin typeface="Helvetica Neue Light" panose="02000403000000020004"/>
              </a:rPr>
              <a:t>(individual </a:t>
            </a:r>
            <a:r>
              <a:rPr lang="en-GB" sz="2000" dirty="0">
                <a:latin typeface="Helvetica Neue Light" panose="02000403000000020004"/>
              </a:rPr>
              <a:t>or </a:t>
            </a:r>
            <a:r>
              <a:rPr lang="en-GB" sz="2000" b="0" i="0" u="none" strike="noStrike" baseline="0" dirty="0">
                <a:latin typeface="Helvetica Neue Light" panose="02000403000000020004"/>
              </a:rPr>
              <a:t>collective ) :</a:t>
            </a:r>
          </a:p>
        </p:txBody>
      </p:sp>
      <p:sp>
        <p:nvSpPr>
          <p:cNvPr id="18" name="TextBox 17">
            <a:extLst>
              <a:ext uri="{FF2B5EF4-FFF2-40B4-BE49-F238E27FC236}">
                <a16:creationId xmlns:a16="http://schemas.microsoft.com/office/drawing/2014/main" id="{6E013FBD-B4CA-E860-E1BD-974906A9A4E0}"/>
              </a:ext>
            </a:extLst>
          </p:cNvPr>
          <p:cNvSpPr txBox="1"/>
          <p:nvPr/>
        </p:nvSpPr>
        <p:spPr>
          <a:xfrm>
            <a:off x="133616" y="5914797"/>
            <a:ext cx="9587433" cy="400110"/>
          </a:xfrm>
          <a:prstGeom prst="rect">
            <a:avLst/>
          </a:prstGeom>
          <a:noFill/>
        </p:spPr>
        <p:txBody>
          <a:bodyPr wrap="square">
            <a:spAutoFit/>
          </a:bodyPr>
          <a:lstStyle/>
          <a:p>
            <a:r>
              <a:rPr lang="en-GB" sz="2000" b="1" dirty="0">
                <a:latin typeface="Helvetica Neue Light" panose="02000403000000020004"/>
              </a:rPr>
              <a:t>E</a:t>
            </a:r>
            <a:r>
              <a:rPr lang="en-GB" sz="2000" b="1" i="0" u="none" strike="noStrike" baseline="0" dirty="0">
                <a:latin typeface="Helvetica Neue Light" panose="02000403000000020004"/>
              </a:rPr>
              <a:t>stimate the privacy risk </a:t>
            </a:r>
            <a:r>
              <a:rPr lang="en-GB" sz="2000" b="0" i="0" u="none" strike="noStrike" baseline="0" dirty="0">
                <a:latin typeface="Helvetica Neue Light" panose="02000403000000020004"/>
              </a:rPr>
              <a:t>associated with the analysis of a given mobility dataset .</a:t>
            </a:r>
            <a:endParaRPr lang="en-GB" sz="2000" dirty="0">
              <a:latin typeface="Helvetica Neue Light" panose="02000403000000020004"/>
            </a:endParaRPr>
          </a:p>
        </p:txBody>
      </p:sp>
      <p:sp>
        <p:nvSpPr>
          <p:cNvPr id="20" name="TextBox 19">
            <a:extLst>
              <a:ext uri="{FF2B5EF4-FFF2-40B4-BE49-F238E27FC236}">
                <a16:creationId xmlns:a16="http://schemas.microsoft.com/office/drawing/2014/main" id="{38BC3359-F861-55B1-5C99-1AD2211DA823}"/>
              </a:ext>
            </a:extLst>
          </p:cNvPr>
          <p:cNvSpPr txBox="1"/>
          <p:nvPr/>
        </p:nvSpPr>
        <p:spPr>
          <a:xfrm>
            <a:off x="1023481" y="4970225"/>
            <a:ext cx="3401708" cy="456472"/>
          </a:xfrm>
          <a:prstGeom prst="rect">
            <a:avLst/>
          </a:prstGeom>
          <a:noFill/>
        </p:spPr>
        <p:txBody>
          <a:bodyPr wrap="square">
            <a:spAutoFit/>
          </a:bodyPr>
          <a:lstStyle/>
          <a:p>
            <a:pPr>
              <a:lnSpc>
                <a:spcPct val="150000"/>
              </a:lnSpc>
            </a:pPr>
            <a:r>
              <a:rPr lang="en" b="1" dirty="0">
                <a:latin typeface="Helvetica Neue"/>
                <a:ea typeface="Helvetica Neue Light"/>
                <a:cs typeface="Helvetica Neue Light"/>
                <a:sym typeface="Helvetica Neue Light"/>
              </a:rPr>
              <a:t>🟤 </a:t>
            </a:r>
            <a:r>
              <a:rPr lang="en-GB" sz="1800" b="0" i="0" u="none" strike="noStrike" baseline="0" dirty="0">
                <a:latin typeface="Helvetica Neue Light" panose="02000403000000020004"/>
              </a:rPr>
              <a:t>Origin-destination matrices</a:t>
            </a:r>
            <a:endParaRPr lang="en-GB" dirty="0">
              <a:latin typeface="Helvetica Neue Light" panose="02000403000000020004"/>
            </a:endParaRPr>
          </a:p>
        </p:txBody>
      </p:sp>
      <p:sp>
        <p:nvSpPr>
          <p:cNvPr id="22" name="TextBox 21">
            <a:extLst>
              <a:ext uri="{FF2B5EF4-FFF2-40B4-BE49-F238E27FC236}">
                <a16:creationId xmlns:a16="http://schemas.microsoft.com/office/drawing/2014/main" id="{1D96B73C-E137-5A8B-F391-87B668D8CF51}"/>
              </a:ext>
            </a:extLst>
          </p:cNvPr>
          <p:cNvSpPr txBox="1"/>
          <p:nvPr/>
        </p:nvSpPr>
        <p:spPr>
          <a:xfrm>
            <a:off x="1023481" y="4050552"/>
            <a:ext cx="2642587" cy="456215"/>
          </a:xfrm>
          <a:prstGeom prst="rect">
            <a:avLst/>
          </a:prstGeom>
          <a:noFill/>
        </p:spPr>
        <p:txBody>
          <a:bodyPr wrap="square">
            <a:spAutoFit/>
          </a:bodyPr>
          <a:lstStyle/>
          <a:p>
            <a:pPr>
              <a:lnSpc>
                <a:spcPct val="150000"/>
              </a:lnSpc>
            </a:pPr>
            <a:r>
              <a:rPr lang="en" b="1" dirty="0">
                <a:latin typeface="Helvetica Neue"/>
                <a:ea typeface="Helvetica Neue Light"/>
                <a:cs typeface="Helvetica Neue Light"/>
                <a:sym typeface="Helvetica Neue Light"/>
              </a:rPr>
              <a:t>🟤</a:t>
            </a:r>
            <a:r>
              <a:rPr lang="en-GB" sz="1800" b="0" i="0" u="none" strike="noStrike" baseline="0" dirty="0">
                <a:latin typeface="Helvetica Neue Light" panose="02000403000000020004"/>
              </a:rPr>
              <a:t> Location frequencies </a:t>
            </a:r>
          </a:p>
        </p:txBody>
      </p:sp>
      <p:sp>
        <p:nvSpPr>
          <p:cNvPr id="24" name="TextBox 23">
            <a:extLst>
              <a:ext uri="{FF2B5EF4-FFF2-40B4-BE49-F238E27FC236}">
                <a16:creationId xmlns:a16="http://schemas.microsoft.com/office/drawing/2014/main" id="{C99E6676-AAF3-5398-86AE-71ECB189013F}"/>
              </a:ext>
            </a:extLst>
          </p:cNvPr>
          <p:cNvSpPr txBox="1"/>
          <p:nvPr/>
        </p:nvSpPr>
        <p:spPr>
          <a:xfrm>
            <a:off x="1023481" y="4517734"/>
            <a:ext cx="2038904" cy="456472"/>
          </a:xfrm>
          <a:prstGeom prst="rect">
            <a:avLst/>
          </a:prstGeom>
          <a:noFill/>
        </p:spPr>
        <p:txBody>
          <a:bodyPr wrap="square">
            <a:spAutoFit/>
          </a:bodyPr>
          <a:lstStyle/>
          <a:p>
            <a:pPr>
              <a:lnSpc>
                <a:spcPct val="150000"/>
              </a:lnSpc>
            </a:pPr>
            <a:r>
              <a:rPr lang="en" b="1" dirty="0">
                <a:latin typeface="Helvetica Neue"/>
                <a:ea typeface="Helvetica Neue Light"/>
                <a:cs typeface="Helvetica Neue Light"/>
                <a:sym typeface="Helvetica Neue Light"/>
              </a:rPr>
              <a:t>🟤 </a:t>
            </a:r>
            <a:r>
              <a:rPr lang="en-GB" sz="1800" b="0" i="0" u="none" strike="noStrike" baseline="0" dirty="0">
                <a:latin typeface="Helvetica Neue Light" panose="02000403000000020004"/>
              </a:rPr>
              <a:t>Waiting times </a:t>
            </a:r>
          </a:p>
        </p:txBody>
      </p:sp>
      <p:sp>
        <p:nvSpPr>
          <p:cNvPr id="2" name="Slide Number Placeholder 1">
            <a:extLst>
              <a:ext uri="{FF2B5EF4-FFF2-40B4-BE49-F238E27FC236}">
                <a16:creationId xmlns:a16="http://schemas.microsoft.com/office/drawing/2014/main" id="{1ED8FE7E-C2BE-9D59-5A3D-D47CA2192D9C}"/>
              </a:ext>
            </a:extLst>
          </p:cNvPr>
          <p:cNvSpPr>
            <a:spLocks noGrp="1"/>
          </p:cNvSpPr>
          <p:nvPr>
            <p:ph type="sldNum" sz="quarter" idx="12"/>
          </p:nvPr>
        </p:nvSpPr>
        <p:spPr>
          <a:xfrm>
            <a:off x="11219329" y="6348685"/>
            <a:ext cx="972671" cy="365125"/>
          </a:xfrm>
          <a:solidFill>
            <a:schemeClr val="accent4">
              <a:lumMod val="60000"/>
              <a:lumOff val="40000"/>
            </a:schemeClr>
          </a:solidFill>
        </p:spPr>
        <p:txBody>
          <a:bodyPr/>
          <a:lstStyle/>
          <a:p>
            <a:r>
              <a:rPr lang="en-GB" sz="3000" dirty="0">
                <a:latin typeface="Helvetica Neue"/>
              </a:rPr>
              <a:t>6/22</a:t>
            </a:r>
          </a:p>
        </p:txBody>
      </p:sp>
    </p:spTree>
    <p:extLst>
      <p:ext uri="{BB962C8B-B14F-4D97-AF65-F5344CB8AC3E}">
        <p14:creationId xmlns:p14="http://schemas.microsoft.com/office/powerpoint/2010/main" val="136833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P spid="15" grpId="0"/>
      <p:bldP spid="17" grpId="0"/>
      <p:bldP spid="18" grpId="0"/>
      <p:bldP spid="20" grpId="0"/>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197BDB-E7CE-2471-9517-8B73B474EEA6}"/>
              </a:ext>
            </a:extLst>
          </p:cNvPr>
          <p:cNvSpPr txBox="1"/>
          <p:nvPr/>
        </p:nvSpPr>
        <p:spPr>
          <a:xfrm>
            <a:off x="107950" y="660513"/>
            <a:ext cx="12084050" cy="1420325"/>
          </a:xfrm>
          <a:prstGeom prst="rect">
            <a:avLst/>
          </a:prstGeom>
          <a:noFill/>
        </p:spPr>
        <p:txBody>
          <a:bodyPr wrap="square">
            <a:spAutoFit/>
          </a:bodyPr>
          <a:lstStyle/>
          <a:p>
            <a:pPr algn="l">
              <a:lnSpc>
                <a:spcPct val="150000"/>
              </a:lnSpc>
            </a:pPr>
            <a:r>
              <a:rPr lang="en-GB" sz="2000" b="0" i="0" u="none" strike="noStrike" baseline="0" dirty="0">
                <a:latin typeface="Helvetica Neue Light" panose="02000403000000020004"/>
              </a:rPr>
              <a:t>scikit-mobility has been conceived for human movement analysis and the privacy module makes sense for human mobility data only, most features can be applied to other types of mobility (e.g., boats, animal movements, boat trips).</a:t>
            </a:r>
            <a:endParaRPr lang="en-GB" sz="2000" dirty="0">
              <a:latin typeface="Helvetica Neue Light" panose="02000403000000020004"/>
            </a:endParaRPr>
          </a:p>
        </p:txBody>
      </p:sp>
      <p:sp>
        <p:nvSpPr>
          <p:cNvPr id="6" name="TextBox 5">
            <a:extLst>
              <a:ext uri="{FF2B5EF4-FFF2-40B4-BE49-F238E27FC236}">
                <a16:creationId xmlns:a16="http://schemas.microsoft.com/office/drawing/2014/main" id="{9E79066E-E3A0-7FA9-71FB-0427E5D446C1}"/>
              </a:ext>
            </a:extLst>
          </p:cNvPr>
          <p:cNvSpPr txBox="1"/>
          <p:nvPr/>
        </p:nvSpPr>
        <p:spPr>
          <a:xfrm>
            <a:off x="574911" y="2328744"/>
            <a:ext cx="10718800" cy="584775"/>
          </a:xfrm>
          <a:prstGeom prst="rect">
            <a:avLst/>
          </a:prstGeom>
          <a:solidFill>
            <a:srgbClr val="FF0000"/>
          </a:solidFill>
        </p:spPr>
        <p:txBody>
          <a:bodyPr wrap="square">
            <a:spAutoFit/>
          </a:bodyPr>
          <a:lstStyle/>
          <a:p>
            <a:pPr algn="ctr"/>
            <a:r>
              <a:rPr lang="en-GB" sz="3200" b="1" i="0" dirty="0">
                <a:solidFill>
                  <a:srgbClr val="FFFFFF"/>
                </a:solidFill>
                <a:effectLst/>
                <a:latin typeface="Helvetica Neue"/>
              </a:rPr>
              <a:t>Not only for Human mobility analysis</a:t>
            </a:r>
          </a:p>
        </p:txBody>
      </p:sp>
      <p:sp>
        <p:nvSpPr>
          <p:cNvPr id="2" name="TextBox 1">
            <a:extLst>
              <a:ext uri="{FF2B5EF4-FFF2-40B4-BE49-F238E27FC236}">
                <a16:creationId xmlns:a16="http://schemas.microsoft.com/office/drawing/2014/main" id="{A127BC94-DB3C-2F6F-78C9-970AE95071BA}"/>
              </a:ext>
            </a:extLst>
          </p:cNvPr>
          <p:cNvSpPr txBox="1"/>
          <p:nvPr/>
        </p:nvSpPr>
        <p:spPr>
          <a:xfrm>
            <a:off x="107950" y="3349869"/>
            <a:ext cx="3314473" cy="707886"/>
          </a:xfrm>
          <a:prstGeom prst="rect">
            <a:avLst/>
          </a:prstGeom>
          <a:noFill/>
        </p:spPr>
        <p:txBody>
          <a:bodyPr wrap="square">
            <a:spAutoFit/>
          </a:bodyPr>
          <a:lstStyle/>
          <a:p>
            <a:r>
              <a:rPr lang="en-GB" sz="4000" b="1" dirty="0">
                <a:solidFill>
                  <a:schemeClr val="bg1">
                    <a:lumMod val="50000"/>
                  </a:schemeClr>
                </a:solidFill>
                <a:latin typeface="Helvetica Neue"/>
                <a:cs typeface="Arial" panose="020B0604020202020204" pitchFamily="34" charset="0"/>
              </a:rPr>
              <a:t>Applications</a:t>
            </a:r>
          </a:p>
        </p:txBody>
      </p:sp>
      <p:sp>
        <p:nvSpPr>
          <p:cNvPr id="5" name="TextBox 4">
            <a:extLst>
              <a:ext uri="{FF2B5EF4-FFF2-40B4-BE49-F238E27FC236}">
                <a16:creationId xmlns:a16="http://schemas.microsoft.com/office/drawing/2014/main" id="{59B4537C-1489-7F22-37FD-25EB854E237F}"/>
              </a:ext>
            </a:extLst>
          </p:cNvPr>
          <p:cNvSpPr txBox="1"/>
          <p:nvPr/>
        </p:nvSpPr>
        <p:spPr>
          <a:xfrm>
            <a:off x="1809749" y="5383334"/>
            <a:ext cx="8424396" cy="1272143"/>
          </a:xfrm>
          <a:prstGeom prst="rect">
            <a:avLst/>
          </a:prstGeom>
          <a:noFill/>
        </p:spPr>
        <p:txBody>
          <a:bodyPr wrap="square">
            <a:spAutoFit/>
          </a:bodyPr>
          <a:lstStyle/>
          <a:p>
            <a:pPr marL="342900" marR="0" lvl="0" indent="0" algn="l" rtl="0">
              <a:lnSpc>
                <a:spcPct val="100000"/>
              </a:lnSpc>
              <a:spcBef>
                <a:spcPts val="1600"/>
              </a:spcBef>
              <a:spcAft>
                <a:spcPts val="0"/>
              </a:spcAft>
              <a:buNone/>
            </a:pPr>
            <a:endParaRPr lang="en-GB" sz="1200" dirty="0">
              <a:latin typeface="Helvetica Neue Light"/>
              <a:ea typeface="Helvetica Neue Light"/>
              <a:cs typeface="Helvetica Neue Light"/>
              <a:sym typeface="Helvetica Neue Light"/>
            </a:endParaRPr>
          </a:p>
          <a:p>
            <a:pPr lvl="0">
              <a:spcBef>
                <a:spcPts val="1600"/>
              </a:spcBef>
              <a:buClr>
                <a:srgbClr val="434343"/>
              </a:buClr>
              <a:buSzPts val="2500"/>
            </a:pPr>
            <a:r>
              <a:rPr lang="en-US" sz="2000" b="1" dirty="0">
                <a:latin typeface="Helvetica Neue"/>
                <a:ea typeface="Helvetica Neue Light"/>
                <a:cs typeface="Helvetica Neue Light"/>
                <a:sym typeface="Helvetica Neue Light"/>
              </a:rPr>
              <a:t>🔵</a:t>
            </a:r>
            <a:r>
              <a:rPr lang="en-GB" sz="2000" b="1" i="0" dirty="0">
                <a:solidFill>
                  <a:srgbClr val="007EE6"/>
                </a:solidFill>
                <a:effectLst/>
                <a:latin typeface="HelveticaNeue-CondensedBold"/>
              </a:rPr>
              <a:t> </a:t>
            </a:r>
            <a:r>
              <a:rPr lang="en-GB" sz="2000" b="1" dirty="0">
                <a:solidFill>
                  <a:schemeClr val="accent5">
                    <a:lumMod val="75000"/>
                  </a:schemeClr>
                </a:solidFill>
                <a:latin typeface="Helvetica Neue Light"/>
                <a:ea typeface="Helvetica Neue Light"/>
                <a:cs typeface="Helvetica Neue Light"/>
                <a:sym typeface="Helvetica Neue Light"/>
              </a:rPr>
              <a:t>Migration Flow prediction</a:t>
            </a:r>
          </a:p>
          <a:p>
            <a:pPr marR="0" lvl="0" algn="l" rtl="0">
              <a:lnSpc>
                <a:spcPct val="100000"/>
              </a:lnSpc>
              <a:spcBef>
                <a:spcPts val="1600"/>
              </a:spcBef>
              <a:spcAft>
                <a:spcPts val="0"/>
              </a:spcAft>
              <a:buClr>
                <a:srgbClr val="434343"/>
              </a:buClr>
              <a:buSzPts val="2500"/>
            </a:pPr>
            <a:r>
              <a:rPr lang="en-GB" dirty="0">
                <a:solidFill>
                  <a:srgbClr val="434343"/>
                </a:solidFill>
                <a:latin typeface="Helvetica Neue Light"/>
                <a:ea typeface="Helvetica Neue Light"/>
                <a:cs typeface="Helvetica Neue Light"/>
                <a:sym typeface="Helvetica Neue Light"/>
              </a:rPr>
              <a:t> </a:t>
            </a:r>
            <a:r>
              <a:rPr lang="en-GB" sz="1800" dirty="0">
                <a:solidFill>
                  <a:srgbClr val="434343"/>
                </a:solidFill>
                <a:latin typeface="Helvetica Neue Light"/>
                <a:ea typeface="Helvetica Neue Light"/>
                <a:cs typeface="Helvetica Neue Light"/>
                <a:sym typeface="Helvetica Neue Light"/>
              </a:rPr>
              <a:t>how to predict the flows of people between locations on a city/region/country</a:t>
            </a:r>
          </a:p>
        </p:txBody>
      </p:sp>
      <p:sp>
        <p:nvSpPr>
          <p:cNvPr id="7" name="TextBox 6">
            <a:extLst>
              <a:ext uri="{FF2B5EF4-FFF2-40B4-BE49-F238E27FC236}">
                <a16:creationId xmlns:a16="http://schemas.microsoft.com/office/drawing/2014/main" id="{A3040F4B-E8BA-11C3-1935-2DF40247D1AA}"/>
              </a:ext>
            </a:extLst>
          </p:cNvPr>
          <p:cNvSpPr txBox="1"/>
          <p:nvPr/>
        </p:nvSpPr>
        <p:spPr>
          <a:xfrm>
            <a:off x="1809749" y="4320354"/>
            <a:ext cx="8797258" cy="882293"/>
          </a:xfrm>
          <a:prstGeom prst="rect">
            <a:avLst/>
          </a:prstGeom>
          <a:noFill/>
        </p:spPr>
        <p:txBody>
          <a:bodyPr wrap="square">
            <a:spAutoFit/>
          </a:bodyPr>
          <a:lstStyle/>
          <a:p>
            <a:pPr lvl="0">
              <a:spcBef>
                <a:spcPts val="1600"/>
              </a:spcBef>
              <a:buClr>
                <a:srgbClr val="000000"/>
              </a:buClr>
              <a:buSzPts val="2500"/>
            </a:pPr>
            <a:r>
              <a:rPr lang="en-US" sz="2000" b="1" dirty="0">
                <a:latin typeface="Helvetica Neue"/>
                <a:ea typeface="Helvetica Neue Light"/>
                <a:cs typeface="Helvetica Neue Light"/>
                <a:sym typeface="Helvetica Neue Light"/>
              </a:rPr>
              <a:t>🔵</a:t>
            </a:r>
            <a:r>
              <a:rPr lang="en-GB" sz="2000" b="1" i="0" dirty="0">
                <a:solidFill>
                  <a:srgbClr val="007EE6"/>
                </a:solidFill>
                <a:effectLst/>
                <a:latin typeface="HelveticaNeue-CondensedBold"/>
              </a:rPr>
              <a:t> </a:t>
            </a:r>
            <a:r>
              <a:rPr lang="en-GB" sz="2000" b="1" dirty="0">
                <a:solidFill>
                  <a:schemeClr val="accent5">
                    <a:lumMod val="75000"/>
                  </a:schemeClr>
                </a:solidFill>
                <a:latin typeface="Helvetica Neue Light"/>
                <a:ea typeface="Helvetica Neue Light"/>
                <a:cs typeface="Helvetica Neue Light"/>
                <a:sym typeface="Helvetica Neue Light"/>
              </a:rPr>
              <a:t>Car Crash prediction</a:t>
            </a:r>
          </a:p>
          <a:p>
            <a:pPr marR="0" lvl="0" algn="l" rtl="0">
              <a:lnSpc>
                <a:spcPct val="100000"/>
              </a:lnSpc>
              <a:spcBef>
                <a:spcPts val="1600"/>
              </a:spcBef>
              <a:spcAft>
                <a:spcPts val="0"/>
              </a:spcAft>
              <a:buClr>
                <a:srgbClr val="000000"/>
              </a:buClr>
              <a:buSzPts val="2500"/>
            </a:pPr>
            <a:r>
              <a:rPr lang="en-GB" sz="1800" dirty="0">
                <a:latin typeface="Helvetica Neue Light"/>
                <a:ea typeface="Helvetica Neue Light"/>
                <a:cs typeface="Helvetica Neue Light"/>
                <a:sym typeface="Helvetica Neue Light"/>
              </a:rPr>
              <a:t>how to exploit human mobility analysis to forecast whether a vehicle will crash</a:t>
            </a:r>
          </a:p>
        </p:txBody>
      </p:sp>
      <p:sp>
        <p:nvSpPr>
          <p:cNvPr id="8" name="TextBox 7">
            <a:extLst>
              <a:ext uri="{FF2B5EF4-FFF2-40B4-BE49-F238E27FC236}">
                <a16:creationId xmlns:a16="http://schemas.microsoft.com/office/drawing/2014/main" id="{634FC4AA-27AC-53C6-1287-024CF474C545}"/>
              </a:ext>
            </a:extLst>
          </p:cNvPr>
          <p:cNvSpPr txBox="1"/>
          <p:nvPr/>
        </p:nvSpPr>
        <p:spPr>
          <a:xfrm>
            <a:off x="0" y="0"/>
            <a:ext cx="5848165" cy="707886"/>
          </a:xfrm>
          <a:prstGeom prst="rect">
            <a:avLst/>
          </a:prstGeom>
          <a:noFill/>
        </p:spPr>
        <p:txBody>
          <a:bodyPr wrap="square">
            <a:spAutoFit/>
          </a:bodyPr>
          <a:lstStyle/>
          <a:p>
            <a:r>
              <a:rPr lang="en-GB" sz="4000" b="1" i="0" u="none" strike="noStrike" baseline="0" dirty="0">
                <a:solidFill>
                  <a:schemeClr val="bg1">
                    <a:lumMod val="50000"/>
                  </a:schemeClr>
                </a:solidFill>
                <a:latin typeface="Helvetica Neue"/>
              </a:rPr>
              <a:t>scikit-mobility modules  </a:t>
            </a:r>
            <a:endParaRPr lang="en-GB" sz="4000" b="1" dirty="0">
              <a:solidFill>
                <a:schemeClr val="bg1">
                  <a:lumMod val="50000"/>
                </a:schemeClr>
              </a:solidFill>
              <a:latin typeface="Helvetica Neue"/>
              <a:cs typeface="Arial" panose="020B0604020202020204" pitchFamily="34" charset="0"/>
            </a:endParaRPr>
          </a:p>
        </p:txBody>
      </p:sp>
      <p:sp>
        <p:nvSpPr>
          <p:cNvPr id="4" name="Slide Number Placeholder 1">
            <a:extLst>
              <a:ext uri="{FF2B5EF4-FFF2-40B4-BE49-F238E27FC236}">
                <a16:creationId xmlns:a16="http://schemas.microsoft.com/office/drawing/2014/main" id="{982549E1-A49C-6E26-E9C2-4703C35DF279}"/>
              </a:ext>
            </a:extLst>
          </p:cNvPr>
          <p:cNvSpPr>
            <a:spLocks noGrp="1"/>
          </p:cNvSpPr>
          <p:nvPr>
            <p:ph type="sldNum" sz="quarter" idx="12"/>
          </p:nvPr>
        </p:nvSpPr>
        <p:spPr>
          <a:xfrm>
            <a:off x="11219329" y="6348685"/>
            <a:ext cx="972671" cy="365125"/>
          </a:xfrm>
          <a:solidFill>
            <a:schemeClr val="accent4">
              <a:lumMod val="60000"/>
              <a:lumOff val="40000"/>
            </a:schemeClr>
          </a:solidFill>
        </p:spPr>
        <p:txBody>
          <a:bodyPr/>
          <a:lstStyle/>
          <a:p>
            <a:r>
              <a:rPr lang="en-GB" sz="3000" dirty="0">
                <a:latin typeface="Helvetica Neue"/>
              </a:rPr>
              <a:t>7/22</a:t>
            </a:r>
          </a:p>
        </p:txBody>
      </p:sp>
    </p:spTree>
    <p:extLst>
      <p:ext uri="{BB962C8B-B14F-4D97-AF65-F5344CB8AC3E}">
        <p14:creationId xmlns:p14="http://schemas.microsoft.com/office/powerpoint/2010/main" val="21860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94;p11">
            <a:extLst>
              <a:ext uri="{FF2B5EF4-FFF2-40B4-BE49-F238E27FC236}">
                <a16:creationId xmlns:a16="http://schemas.microsoft.com/office/drawing/2014/main" id="{E0D5EFBE-6259-AC06-276F-F0A3088E5057}"/>
              </a:ext>
            </a:extLst>
          </p:cNvPr>
          <p:cNvPicPr preferRelativeResize="0"/>
          <p:nvPr/>
        </p:nvPicPr>
        <p:blipFill rotWithShape="1">
          <a:blip r:embed="rId2">
            <a:alphaModFix/>
            <a:extLst>
              <a:ext uri="{BEBA8EAE-BF5A-486C-A8C5-ECC9F3942E4B}">
                <a14:imgProps xmlns:a14="http://schemas.microsoft.com/office/drawing/2010/main">
                  <a14:imgLayer r:embed="rId3">
                    <a14:imgEffect>
                      <a14:brightnessContrast contrast="-20000"/>
                    </a14:imgEffect>
                  </a14:imgLayer>
                </a14:imgProps>
              </a:ext>
            </a:extLst>
          </a:blip>
          <a:srcRect l="10002" r="30170"/>
          <a:stretch/>
        </p:blipFill>
        <p:spPr>
          <a:xfrm>
            <a:off x="177952" y="739197"/>
            <a:ext cx="3670299" cy="2689803"/>
          </a:xfrm>
          <a:prstGeom prst="rect">
            <a:avLst/>
          </a:prstGeom>
          <a:noFill/>
          <a:ln>
            <a:noFill/>
          </a:ln>
        </p:spPr>
      </p:pic>
      <p:sp>
        <p:nvSpPr>
          <p:cNvPr id="5" name="TextBox 4">
            <a:extLst>
              <a:ext uri="{FF2B5EF4-FFF2-40B4-BE49-F238E27FC236}">
                <a16:creationId xmlns:a16="http://schemas.microsoft.com/office/drawing/2014/main" id="{B14C8B7D-F55D-4971-0B02-A0848E5556DD}"/>
              </a:ext>
            </a:extLst>
          </p:cNvPr>
          <p:cNvSpPr txBox="1"/>
          <p:nvPr/>
        </p:nvSpPr>
        <p:spPr>
          <a:xfrm>
            <a:off x="5562313" y="817805"/>
            <a:ext cx="5981699" cy="769441"/>
          </a:xfrm>
          <a:prstGeom prst="rect">
            <a:avLst/>
          </a:prstGeom>
          <a:noFill/>
        </p:spPr>
        <p:txBody>
          <a:bodyPr wrap="square">
            <a:spAutoFit/>
          </a:bodyPr>
          <a:lstStyle/>
          <a:p>
            <a:pPr marL="0" lvl="0" indent="0" algn="just" rtl="0">
              <a:spcBef>
                <a:spcPts val="0"/>
              </a:spcBef>
              <a:spcAft>
                <a:spcPts val="0"/>
              </a:spcAft>
              <a:buNone/>
            </a:pPr>
            <a:r>
              <a:rPr lang="en-GB" sz="2400" b="1" dirty="0">
                <a:latin typeface="Helvetica Neue"/>
                <a:ea typeface="Helvetica Neue"/>
                <a:cs typeface="Helvetica Neue"/>
                <a:sym typeface="Helvetica Neue"/>
              </a:rPr>
              <a:t>Trajectory.</a:t>
            </a:r>
            <a:r>
              <a:rPr lang="en-GB" sz="1800" dirty="0">
                <a:latin typeface="Helvetica Neue Light"/>
                <a:ea typeface="Helvetica Neue Light"/>
                <a:cs typeface="Helvetica Neue Light"/>
                <a:sym typeface="Helvetica Neue Light"/>
              </a:rPr>
              <a:t> </a:t>
            </a:r>
            <a:r>
              <a:rPr lang="en-GB" sz="2000" dirty="0">
                <a:latin typeface="Helvetica Neue Light"/>
                <a:ea typeface="Helvetica Neue Light"/>
                <a:cs typeface="Helvetica Neue Light"/>
                <a:sym typeface="Helvetica Neue Light"/>
              </a:rPr>
              <a:t>The trajectory of an object </a:t>
            </a:r>
            <a:r>
              <a:rPr lang="en-GB" sz="2000" i="1" dirty="0">
                <a:latin typeface="Helvetica Neue Light"/>
                <a:ea typeface="Helvetica Neue Light"/>
                <a:cs typeface="Helvetica Neue Light"/>
                <a:sym typeface="Helvetica Neue Light"/>
              </a:rPr>
              <a:t>u</a:t>
            </a:r>
            <a:r>
              <a:rPr lang="en-GB" sz="2000" dirty="0">
                <a:latin typeface="Helvetica Neue Light"/>
                <a:ea typeface="Helvetica Neue Light"/>
                <a:cs typeface="Helvetica Neue Light"/>
                <a:sym typeface="Helvetica Neue Light"/>
              </a:rPr>
              <a:t> is a temporally ordered sequence of tuples</a:t>
            </a:r>
            <a:endParaRPr lang="en-GB" sz="1800" dirty="0">
              <a:latin typeface="Helvetica Neue Light"/>
              <a:ea typeface="Helvetica Neue Light"/>
              <a:cs typeface="Helvetica Neue Light"/>
              <a:sym typeface="Helvetica Neue Light"/>
            </a:endParaRPr>
          </a:p>
        </p:txBody>
      </p:sp>
      <p:pic>
        <p:nvPicPr>
          <p:cNvPr id="6" name="Google Shape;98;p11">
            <a:extLst>
              <a:ext uri="{FF2B5EF4-FFF2-40B4-BE49-F238E27FC236}">
                <a16:creationId xmlns:a16="http://schemas.microsoft.com/office/drawing/2014/main" id="{4616BE83-92C4-F3D0-9896-F67678283BC1}"/>
              </a:ext>
            </a:extLst>
          </p:cNvPr>
          <p:cNvPicPr preferRelativeResize="0"/>
          <p:nvPr/>
        </p:nvPicPr>
        <p:blipFill rotWithShape="1">
          <a:blip r:embed="rId4">
            <a:alphaModFix/>
          </a:blip>
          <a:srcRect/>
          <a:stretch/>
        </p:blipFill>
        <p:spPr>
          <a:xfrm>
            <a:off x="6508599" y="1841942"/>
            <a:ext cx="3670299" cy="371188"/>
          </a:xfrm>
          <a:prstGeom prst="rect">
            <a:avLst/>
          </a:prstGeom>
          <a:noFill/>
          <a:ln>
            <a:noFill/>
          </a:ln>
        </p:spPr>
      </p:pic>
      <p:sp>
        <p:nvSpPr>
          <p:cNvPr id="8" name="TextBox 7">
            <a:extLst>
              <a:ext uri="{FF2B5EF4-FFF2-40B4-BE49-F238E27FC236}">
                <a16:creationId xmlns:a16="http://schemas.microsoft.com/office/drawing/2014/main" id="{3586B584-719E-1E55-A896-EF0BD0CF25C0}"/>
              </a:ext>
            </a:extLst>
          </p:cNvPr>
          <p:cNvSpPr txBox="1"/>
          <p:nvPr/>
        </p:nvSpPr>
        <p:spPr>
          <a:xfrm>
            <a:off x="5562313" y="2744439"/>
            <a:ext cx="5816648" cy="1015663"/>
          </a:xfrm>
          <a:prstGeom prst="rect">
            <a:avLst/>
          </a:prstGeom>
          <a:noFill/>
        </p:spPr>
        <p:txBody>
          <a:bodyPr wrap="square">
            <a:spAutoFit/>
          </a:bodyPr>
          <a:lstStyle/>
          <a:p>
            <a:pPr marL="0" lvl="0" indent="0" algn="just" rtl="0">
              <a:spcBef>
                <a:spcPts val="0"/>
              </a:spcBef>
              <a:spcAft>
                <a:spcPts val="0"/>
              </a:spcAft>
              <a:buNone/>
            </a:pPr>
            <a:r>
              <a:rPr lang="en-GB" sz="2000" dirty="0">
                <a:latin typeface="Helvetica Neue Light"/>
                <a:ea typeface="Helvetica Neue Light"/>
                <a:cs typeface="Helvetica Neue Light"/>
                <a:sym typeface="Helvetica Neue Light"/>
              </a:rPr>
              <a:t>where                       is a location, </a:t>
            </a:r>
            <a:r>
              <a:rPr lang="en-GB" sz="2000" i="1" dirty="0">
                <a:latin typeface="Helvetica Neue Light"/>
                <a:ea typeface="Helvetica Neue Light"/>
                <a:cs typeface="Helvetica Neue Light"/>
                <a:sym typeface="Helvetica Neue Light"/>
              </a:rPr>
              <a:t>x</a:t>
            </a:r>
            <a:r>
              <a:rPr lang="en-GB" sz="2000" i="1" baseline="-25000" dirty="0">
                <a:latin typeface="Helvetica Neue Light"/>
                <a:ea typeface="Helvetica Neue Light"/>
                <a:cs typeface="Helvetica Neue Light"/>
                <a:sym typeface="Helvetica Neue Light"/>
              </a:rPr>
              <a:t>i</a:t>
            </a:r>
            <a:r>
              <a:rPr lang="en-GB" sz="2000" dirty="0">
                <a:latin typeface="Helvetica Neue Light"/>
                <a:ea typeface="Helvetica Neue Light"/>
                <a:cs typeface="Helvetica Neue Light"/>
                <a:sym typeface="Helvetica Neue Light"/>
              </a:rPr>
              <a:t> and </a:t>
            </a:r>
            <a:r>
              <a:rPr lang="en-GB" sz="2000" i="1" dirty="0" err="1">
                <a:latin typeface="Helvetica Neue Light"/>
                <a:ea typeface="Helvetica Neue Light"/>
                <a:cs typeface="Helvetica Neue Light"/>
                <a:sym typeface="Helvetica Neue Light"/>
              </a:rPr>
              <a:t>y</a:t>
            </a:r>
            <a:r>
              <a:rPr lang="en-GB" sz="2000" i="1" baseline="-25000" dirty="0" err="1">
                <a:latin typeface="Helvetica Neue Light"/>
                <a:ea typeface="Helvetica Neue Light"/>
                <a:cs typeface="Helvetica Neue Light"/>
                <a:sym typeface="Helvetica Neue Light"/>
              </a:rPr>
              <a:t>i</a:t>
            </a:r>
            <a:r>
              <a:rPr lang="en-GB" sz="2000" dirty="0">
                <a:latin typeface="Helvetica Neue Light"/>
                <a:ea typeface="Helvetica Neue Light"/>
                <a:cs typeface="Helvetica Neue Light"/>
                <a:sym typeface="Helvetica Neue Light"/>
              </a:rPr>
              <a:t> are the coordinates of the location, and </a:t>
            </a:r>
            <a:r>
              <a:rPr lang="en-GB" sz="2000" i="1" dirty="0" err="1">
                <a:latin typeface="Helvetica Neue Light"/>
                <a:ea typeface="Helvetica Neue Light"/>
                <a:cs typeface="Helvetica Neue Light"/>
                <a:sym typeface="Helvetica Neue Light"/>
              </a:rPr>
              <a:t>t</a:t>
            </a:r>
            <a:r>
              <a:rPr lang="en-GB" sz="2000" i="1" baseline="-25000" dirty="0" err="1">
                <a:latin typeface="Helvetica Neue Light"/>
                <a:ea typeface="Helvetica Neue Light"/>
                <a:cs typeface="Helvetica Neue Light"/>
                <a:sym typeface="Helvetica Neue Light"/>
              </a:rPr>
              <a:t>i</a:t>
            </a:r>
            <a:r>
              <a:rPr lang="en-GB" sz="2000" dirty="0">
                <a:latin typeface="Helvetica Neue Light"/>
                <a:ea typeface="Helvetica Neue Light"/>
                <a:cs typeface="Helvetica Neue Light"/>
                <a:sym typeface="Helvetica Neue Light"/>
              </a:rPr>
              <a:t> is the corresponding timestamp, with </a:t>
            </a:r>
            <a:r>
              <a:rPr lang="en-GB" sz="2000" i="1" dirty="0" err="1">
                <a:latin typeface="Helvetica Neue Light"/>
                <a:ea typeface="Helvetica Neue Light"/>
                <a:cs typeface="Helvetica Neue Light"/>
                <a:sym typeface="Helvetica Neue Light"/>
              </a:rPr>
              <a:t>t</a:t>
            </a:r>
            <a:r>
              <a:rPr lang="en-GB" sz="2000" i="1" baseline="-25000" dirty="0" err="1">
                <a:latin typeface="Helvetica Neue Light"/>
                <a:ea typeface="Helvetica Neue Light"/>
                <a:cs typeface="Helvetica Neue Light"/>
                <a:sym typeface="Helvetica Neue Light"/>
              </a:rPr>
              <a:t>i</a:t>
            </a:r>
            <a:r>
              <a:rPr lang="en-GB" sz="2000" i="1" dirty="0">
                <a:latin typeface="Helvetica Neue Light"/>
                <a:ea typeface="Helvetica Neue Light"/>
                <a:cs typeface="Helvetica Neue Light"/>
                <a:sym typeface="Helvetica Neue Light"/>
              </a:rPr>
              <a:t>&lt; </a:t>
            </a:r>
            <a:r>
              <a:rPr lang="en-GB" sz="2000" i="1" dirty="0" err="1">
                <a:latin typeface="Helvetica Neue Light"/>
                <a:ea typeface="Helvetica Neue Light"/>
                <a:cs typeface="Helvetica Neue Light"/>
                <a:sym typeface="Helvetica Neue Light"/>
              </a:rPr>
              <a:t>t</a:t>
            </a:r>
            <a:r>
              <a:rPr lang="en-GB" sz="2000" i="1" baseline="-25000" dirty="0" err="1">
                <a:latin typeface="Helvetica Neue Light"/>
                <a:ea typeface="Helvetica Neue Light"/>
                <a:cs typeface="Helvetica Neue Light"/>
                <a:sym typeface="Helvetica Neue Light"/>
              </a:rPr>
              <a:t>j</a:t>
            </a:r>
            <a:r>
              <a:rPr lang="en-GB" sz="2000" dirty="0">
                <a:latin typeface="Helvetica Neue Light"/>
                <a:ea typeface="Helvetica Neue Light"/>
                <a:cs typeface="Helvetica Neue Light"/>
                <a:sym typeface="Helvetica Neue Light"/>
              </a:rPr>
              <a:t> if </a:t>
            </a:r>
            <a:r>
              <a:rPr lang="en-GB" sz="2000" i="1" dirty="0" err="1">
                <a:latin typeface="Helvetica Neue Light"/>
                <a:ea typeface="Helvetica Neue Light"/>
                <a:cs typeface="Helvetica Neue Light"/>
                <a:sym typeface="Helvetica Neue Light"/>
              </a:rPr>
              <a:t>i</a:t>
            </a:r>
            <a:r>
              <a:rPr lang="en-GB" sz="2000" i="1" dirty="0">
                <a:latin typeface="Helvetica Neue Light"/>
                <a:ea typeface="Helvetica Neue Light"/>
                <a:cs typeface="Helvetica Neue Light"/>
                <a:sym typeface="Helvetica Neue Light"/>
              </a:rPr>
              <a:t> &lt; j</a:t>
            </a:r>
            <a:r>
              <a:rPr lang="en-GB" sz="2000" dirty="0">
                <a:latin typeface="Helvetica Neue Light"/>
                <a:ea typeface="Helvetica Neue Light"/>
                <a:cs typeface="Helvetica Neue Light"/>
                <a:sym typeface="Helvetica Neue Light"/>
              </a:rPr>
              <a:t>.</a:t>
            </a:r>
          </a:p>
        </p:txBody>
      </p:sp>
      <p:pic>
        <p:nvPicPr>
          <p:cNvPr id="9" name="Google Shape;99;p11">
            <a:extLst>
              <a:ext uri="{FF2B5EF4-FFF2-40B4-BE49-F238E27FC236}">
                <a16:creationId xmlns:a16="http://schemas.microsoft.com/office/drawing/2014/main" id="{E68FF2C5-70E5-A59F-AAC8-3576DA3C42FC}"/>
              </a:ext>
            </a:extLst>
          </p:cNvPr>
          <p:cNvPicPr preferRelativeResize="0"/>
          <p:nvPr/>
        </p:nvPicPr>
        <p:blipFill>
          <a:blip r:embed="rId5">
            <a:alphaModFix/>
          </a:blip>
          <a:stretch>
            <a:fillRect/>
          </a:stretch>
        </p:blipFill>
        <p:spPr>
          <a:xfrm>
            <a:off x="6508599" y="2806635"/>
            <a:ext cx="1248906" cy="261125"/>
          </a:xfrm>
          <a:prstGeom prst="rect">
            <a:avLst/>
          </a:prstGeom>
          <a:noFill/>
          <a:ln>
            <a:noFill/>
          </a:ln>
        </p:spPr>
      </p:pic>
      <p:sp>
        <p:nvSpPr>
          <p:cNvPr id="7" name="TextBox 6">
            <a:extLst>
              <a:ext uri="{FF2B5EF4-FFF2-40B4-BE49-F238E27FC236}">
                <a16:creationId xmlns:a16="http://schemas.microsoft.com/office/drawing/2014/main" id="{2FF8208F-BB4D-CCF4-433B-11F1F4D6B601}"/>
              </a:ext>
            </a:extLst>
          </p:cNvPr>
          <p:cNvSpPr txBox="1"/>
          <p:nvPr/>
        </p:nvSpPr>
        <p:spPr>
          <a:xfrm>
            <a:off x="16654" y="-23137"/>
            <a:ext cx="7655379" cy="707886"/>
          </a:xfrm>
          <a:prstGeom prst="rect">
            <a:avLst/>
          </a:prstGeom>
          <a:noFill/>
        </p:spPr>
        <p:txBody>
          <a:bodyPr wrap="square">
            <a:spAutoFit/>
          </a:bodyPr>
          <a:lstStyle/>
          <a:p>
            <a:r>
              <a:rPr lang="en-GB" sz="4000" b="1" dirty="0">
                <a:solidFill>
                  <a:schemeClr val="bg1">
                    <a:lumMod val="50000"/>
                  </a:schemeClr>
                </a:solidFill>
                <a:latin typeface="Helvetica Neue"/>
                <a:cs typeface="Arial" panose="020B0604020202020204" pitchFamily="34" charset="0"/>
              </a:rPr>
              <a:t>Representing mobility data</a:t>
            </a:r>
          </a:p>
        </p:txBody>
      </p:sp>
      <p:sp>
        <p:nvSpPr>
          <p:cNvPr id="11" name="TextBox 10">
            <a:extLst>
              <a:ext uri="{FF2B5EF4-FFF2-40B4-BE49-F238E27FC236}">
                <a16:creationId xmlns:a16="http://schemas.microsoft.com/office/drawing/2014/main" id="{3304BB63-371A-A1EB-14C5-BDCDDA0EA036}"/>
              </a:ext>
            </a:extLst>
          </p:cNvPr>
          <p:cNvSpPr txBox="1"/>
          <p:nvPr/>
        </p:nvSpPr>
        <p:spPr>
          <a:xfrm>
            <a:off x="5562312" y="4495269"/>
            <a:ext cx="5981699" cy="707886"/>
          </a:xfrm>
          <a:prstGeom prst="rect">
            <a:avLst/>
          </a:prstGeom>
          <a:noFill/>
        </p:spPr>
        <p:txBody>
          <a:bodyPr wrap="square">
            <a:spAutoFit/>
          </a:bodyPr>
          <a:lstStyle/>
          <a:p>
            <a:pPr algn="just"/>
            <a:r>
              <a:rPr lang="en-GB" sz="2000" b="1" dirty="0">
                <a:solidFill>
                  <a:srgbClr val="00B0F0"/>
                </a:solidFill>
                <a:latin typeface="Helvetica Neue Light" panose="020B0604020202020204"/>
              </a:rPr>
              <a:t>EPSG:4326 - WGS 84, latitude/longitude coordinate system </a:t>
            </a:r>
          </a:p>
        </p:txBody>
      </p:sp>
      <p:pic>
        <p:nvPicPr>
          <p:cNvPr id="12" name="Google Shape;104;p12">
            <a:extLst>
              <a:ext uri="{FF2B5EF4-FFF2-40B4-BE49-F238E27FC236}">
                <a16:creationId xmlns:a16="http://schemas.microsoft.com/office/drawing/2014/main" id="{788D72E8-030D-D9D9-B245-94593ACD8EFC}"/>
              </a:ext>
            </a:extLst>
          </p:cNvPr>
          <p:cNvPicPr preferRelativeResize="0"/>
          <p:nvPr/>
        </p:nvPicPr>
        <p:blipFill>
          <a:blip r:embed="rId6">
            <a:alphaModFix/>
          </a:blip>
          <a:stretch>
            <a:fillRect/>
          </a:stretch>
        </p:blipFill>
        <p:spPr>
          <a:xfrm>
            <a:off x="11431" y="3630430"/>
            <a:ext cx="4785698" cy="3145450"/>
          </a:xfrm>
          <a:prstGeom prst="rect">
            <a:avLst/>
          </a:prstGeom>
          <a:noFill/>
          <a:ln>
            <a:noFill/>
          </a:ln>
        </p:spPr>
      </p:pic>
      <p:sp>
        <p:nvSpPr>
          <p:cNvPr id="14" name="TextBox 13">
            <a:extLst>
              <a:ext uri="{FF2B5EF4-FFF2-40B4-BE49-F238E27FC236}">
                <a16:creationId xmlns:a16="http://schemas.microsoft.com/office/drawing/2014/main" id="{3DE478AC-F5C5-907A-A0B4-A5538540D34B}"/>
              </a:ext>
            </a:extLst>
          </p:cNvPr>
          <p:cNvSpPr txBox="1"/>
          <p:nvPr/>
        </p:nvSpPr>
        <p:spPr>
          <a:xfrm>
            <a:off x="5562313" y="5775728"/>
            <a:ext cx="5981698" cy="400110"/>
          </a:xfrm>
          <a:prstGeom prst="rect">
            <a:avLst/>
          </a:prstGeom>
          <a:noFill/>
        </p:spPr>
        <p:txBody>
          <a:bodyPr wrap="square">
            <a:spAutoFit/>
          </a:bodyPr>
          <a:lstStyle/>
          <a:p>
            <a:r>
              <a:rPr lang="en-GB" sz="2000" b="1" i="0" u="none" strike="noStrike" baseline="0" dirty="0">
                <a:solidFill>
                  <a:srgbClr val="00B0F0"/>
                </a:solidFill>
                <a:latin typeface="Helvetica Neue Light" panose="02000403000000020004"/>
              </a:rPr>
              <a:t>Represented by : </a:t>
            </a:r>
            <a:r>
              <a:rPr lang="en-GB" sz="2000" b="1" i="0" u="none" strike="noStrike" baseline="0" dirty="0" err="1">
                <a:solidFill>
                  <a:srgbClr val="00B0F0"/>
                </a:solidFill>
                <a:latin typeface="Helvetica Neue Light" panose="02000403000000020004"/>
              </a:rPr>
              <a:t>TrajDataFrame</a:t>
            </a:r>
            <a:r>
              <a:rPr lang="en-GB" sz="2000" b="1" i="0" u="none" strike="noStrike" baseline="0" dirty="0">
                <a:solidFill>
                  <a:srgbClr val="00B0F0"/>
                </a:solidFill>
                <a:latin typeface="Helvetica Neue Light" panose="02000403000000020004"/>
              </a:rPr>
              <a:t> data structure  </a:t>
            </a:r>
            <a:endParaRPr lang="en-GB" sz="2000" dirty="0">
              <a:solidFill>
                <a:srgbClr val="00B0F0"/>
              </a:solidFill>
            </a:endParaRPr>
          </a:p>
        </p:txBody>
      </p:sp>
      <p:sp>
        <p:nvSpPr>
          <p:cNvPr id="3" name="Slide Number Placeholder 1">
            <a:extLst>
              <a:ext uri="{FF2B5EF4-FFF2-40B4-BE49-F238E27FC236}">
                <a16:creationId xmlns:a16="http://schemas.microsoft.com/office/drawing/2014/main" id="{1592EB8E-9450-B365-F625-816DC10118DB}"/>
              </a:ext>
            </a:extLst>
          </p:cNvPr>
          <p:cNvSpPr>
            <a:spLocks noGrp="1"/>
          </p:cNvSpPr>
          <p:nvPr>
            <p:ph type="sldNum" sz="quarter" idx="12"/>
          </p:nvPr>
        </p:nvSpPr>
        <p:spPr>
          <a:xfrm>
            <a:off x="11219329" y="6348685"/>
            <a:ext cx="972671" cy="365125"/>
          </a:xfrm>
          <a:solidFill>
            <a:schemeClr val="accent4">
              <a:lumMod val="60000"/>
              <a:lumOff val="40000"/>
            </a:schemeClr>
          </a:solidFill>
        </p:spPr>
        <p:txBody>
          <a:bodyPr/>
          <a:lstStyle/>
          <a:p>
            <a:r>
              <a:rPr lang="en-GB" sz="3000" dirty="0">
                <a:latin typeface="Helvetica Neue"/>
              </a:rPr>
              <a:t>8/22</a:t>
            </a:r>
          </a:p>
        </p:txBody>
      </p:sp>
    </p:spTree>
    <p:extLst>
      <p:ext uri="{BB962C8B-B14F-4D97-AF65-F5344CB8AC3E}">
        <p14:creationId xmlns:p14="http://schemas.microsoft.com/office/powerpoint/2010/main" val="35797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8;p14">
            <a:extLst>
              <a:ext uri="{FF2B5EF4-FFF2-40B4-BE49-F238E27FC236}">
                <a16:creationId xmlns:a16="http://schemas.microsoft.com/office/drawing/2014/main" id="{926B4311-EF6D-5115-2D49-872F00AC0D1F}"/>
              </a:ext>
            </a:extLst>
          </p:cNvPr>
          <p:cNvPicPr preferRelativeResize="0"/>
          <p:nvPr/>
        </p:nvPicPr>
        <p:blipFill rotWithShape="1">
          <a:blip r:embed="rId2">
            <a:alphaModFix/>
          </a:blip>
          <a:srcRect l="70450" b="47212"/>
          <a:stretch/>
        </p:blipFill>
        <p:spPr>
          <a:xfrm>
            <a:off x="470044" y="598636"/>
            <a:ext cx="3843325" cy="3148427"/>
          </a:xfrm>
          <a:prstGeom prst="rect">
            <a:avLst/>
          </a:prstGeom>
          <a:noFill/>
          <a:ln>
            <a:noFill/>
          </a:ln>
        </p:spPr>
      </p:pic>
      <p:sp>
        <p:nvSpPr>
          <p:cNvPr id="5" name="TextBox 4">
            <a:extLst>
              <a:ext uri="{FF2B5EF4-FFF2-40B4-BE49-F238E27FC236}">
                <a16:creationId xmlns:a16="http://schemas.microsoft.com/office/drawing/2014/main" id="{B3F40CD6-D703-3754-9151-749BB851B176}"/>
              </a:ext>
            </a:extLst>
          </p:cNvPr>
          <p:cNvSpPr txBox="1"/>
          <p:nvPr/>
        </p:nvSpPr>
        <p:spPr>
          <a:xfrm>
            <a:off x="6906336" y="884741"/>
            <a:ext cx="4108205" cy="2862322"/>
          </a:xfrm>
          <a:prstGeom prst="rect">
            <a:avLst/>
          </a:prstGeom>
          <a:noFill/>
        </p:spPr>
        <p:txBody>
          <a:bodyPr wrap="square">
            <a:spAutoFit/>
          </a:bodyPr>
          <a:lstStyle/>
          <a:p>
            <a:pPr marL="0" lvl="0" indent="0" algn="l" rtl="0">
              <a:spcBef>
                <a:spcPts val="0"/>
              </a:spcBef>
              <a:spcAft>
                <a:spcPts val="0"/>
              </a:spcAft>
              <a:buNone/>
            </a:pPr>
            <a:r>
              <a:rPr lang="en-GB" sz="2000" b="1" dirty="0">
                <a:latin typeface="Helvetica Neue"/>
                <a:ea typeface="Helvetica Neue"/>
                <a:cs typeface="Helvetica Neue"/>
                <a:sym typeface="Helvetica Neue"/>
              </a:rPr>
              <a:t>Flows.</a:t>
            </a:r>
            <a:r>
              <a:rPr lang="en-GB" sz="2000" dirty="0">
                <a:latin typeface="Helvetica Neue Light"/>
                <a:ea typeface="Helvetica Neue Light"/>
                <a:cs typeface="Helvetica Neue Light"/>
                <a:sym typeface="Helvetica Neue Light"/>
              </a:rPr>
              <a:t> An Origin-Destination matrix </a:t>
            </a:r>
            <a:r>
              <a:rPr lang="en-GB" sz="2000" i="1" dirty="0">
                <a:latin typeface="Helvetica Neue Light"/>
                <a:ea typeface="Helvetica Neue Light"/>
                <a:cs typeface="Helvetica Neue Light"/>
                <a:sym typeface="Helvetica Neue Light"/>
              </a:rPr>
              <a:t>T</a:t>
            </a:r>
            <a:r>
              <a:rPr lang="en-GB" sz="2000" dirty="0">
                <a:latin typeface="Helvetica Neue Light"/>
                <a:ea typeface="Helvetica Neue Light"/>
                <a:cs typeface="Helvetica Neue Light"/>
                <a:sym typeface="Helvetica Neue Light"/>
              </a:rPr>
              <a:t> is a </a:t>
            </a:r>
            <a:r>
              <a:rPr lang="en-GB" sz="2000" i="1" dirty="0" err="1">
                <a:latin typeface="Helvetica Neue Light"/>
                <a:ea typeface="Helvetica Neue Light"/>
                <a:cs typeface="Helvetica Neue Light"/>
                <a:sym typeface="Helvetica Neue Light"/>
              </a:rPr>
              <a:t>n</a:t>
            </a:r>
            <a:r>
              <a:rPr lang="en-GB" sz="2000" dirty="0" err="1">
                <a:latin typeface="Helvetica Neue Light"/>
                <a:ea typeface="Helvetica Neue Light"/>
                <a:cs typeface="Helvetica Neue Light"/>
                <a:sym typeface="Helvetica Neue Light"/>
              </a:rPr>
              <a:t>×</a:t>
            </a:r>
            <a:r>
              <a:rPr lang="en-GB" sz="2000" i="1" dirty="0" err="1">
                <a:latin typeface="Helvetica Neue Light"/>
                <a:ea typeface="Helvetica Neue Light"/>
                <a:cs typeface="Helvetica Neue Light"/>
                <a:sym typeface="Helvetica Neue Light"/>
              </a:rPr>
              <a:t>m</a:t>
            </a:r>
            <a:r>
              <a:rPr lang="en-GB" sz="2000" dirty="0">
                <a:latin typeface="Helvetica Neue Light"/>
                <a:ea typeface="Helvetica Neue Light"/>
                <a:cs typeface="Helvetica Neue Light"/>
                <a:sym typeface="Helvetica Neue Light"/>
              </a:rPr>
              <a:t> matrix where: </a:t>
            </a:r>
            <a:br>
              <a:rPr lang="en-GB" sz="2000" dirty="0">
                <a:latin typeface="Helvetica Neue Light"/>
                <a:ea typeface="Helvetica Neue Light"/>
                <a:cs typeface="Helvetica Neue Light"/>
                <a:sym typeface="Helvetica Neue Light"/>
              </a:rPr>
            </a:br>
            <a:endParaRPr lang="en-GB" sz="2000"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GB" sz="2000" i="1" dirty="0">
                <a:latin typeface="Helvetica Neue Light"/>
                <a:ea typeface="Helvetica Neue Light"/>
                <a:cs typeface="Helvetica Neue Light"/>
                <a:sym typeface="Helvetica Neue Light"/>
              </a:rPr>
              <a:t>n</a:t>
            </a:r>
            <a:r>
              <a:rPr lang="en-GB" sz="2000" dirty="0">
                <a:latin typeface="Helvetica Neue Light"/>
                <a:ea typeface="Helvetica Neue Light"/>
                <a:cs typeface="Helvetica Neue Light"/>
                <a:sym typeface="Helvetica Neue Light"/>
              </a:rPr>
              <a:t> is the number of distinct “origin” locations</a:t>
            </a:r>
          </a:p>
          <a:p>
            <a:pPr marL="457200" lvl="0" indent="-342900" algn="l" rtl="0">
              <a:spcBef>
                <a:spcPts val="0"/>
              </a:spcBef>
              <a:spcAft>
                <a:spcPts val="0"/>
              </a:spcAft>
              <a:buSzPts val="1800"/>
              <a:buFont typeface="Helvetica Neue Light"/>
              <a:buChar char="-"/>
            </a:pPr>
            <a:r>
              <a:rPr lang="en-GB" sz="2000" i="1" dirty="0">
                <a:latin typeface="Helvetica Neue Light"/>
                <a:ea typeface="Helvetica Neue Light"/>
                <a:cs typeface="Helvetica Neue Light"/>
                <a:sym typeface="Helvetica Neue Light"/>
              </a:rPr>
              <a:t>m</a:t>
            </a:r>
            <a:r>
              <a:rPr lang="en-GB" sz="2000" dirty="0">
                <a:latin typeface="Helvetica Neue Light"/>
                <a:ea typeface="Helvetica Neue Light"/>
                <a:cs typeface="Helvetica Neue Light"/>
                <a:sym typeface="Helvetica Neue Light"/>
              </a:rPr>
              <a:t> is the number of distinct “destination” locations</a:t>
            </a:r>
          </a:p>
          <a:p>
            <a:pPr marL="457200" lvl="0" indent="-342900" algn="l" rtl="0">
              <a:spcBef>
                <a:spcPts val="0"/>
              </a:spcBef>
              <a:spcAft>
                <a:spcPts val="0"/>
              </a:spcAft>
              <a:buSzPts val="1800"/>
              <a:buFont typeface="Helvetica Neue Light"/>
              <a:buChar char="-"/>
            </a:pPr>
            <a:r>
              <a:rPr lang="en-GB" sz="2000" i="1" dirty="0" err="1">
                <a:latin typeface="Helvetica Neue Light"/>
                <a:ea typeface="Helvetica Neue Light"/>
                <a:cs typeface="Helvetica Neue Light"/>
                <a:sym typeface="Helvetica Neue Light"/>
              </a:rPr>
              <a:t>T</a:t>
            </a:r>
            <a:r>
              <a:rPr lang="en-GB" sz="2000" i="1" baseline="-25000" dirty="0" err="1">
                <a:latin typeface="Helvetica Neue Light"/>
                <a:ea typeface="Helvetica Neue Light"/>
                <a:cs typeface="Helvetica Neue Light"/>
                <a:sym typeface="Helvetica Neue Light"/>
              </a:rPr>
              <a:t>ij</a:t>
            </a:r>
            <a:r>
              <a:rPr lang="en-GB" sz="2000" dirty="0">
                <a:latin typeface="Helvetica Neue Light"/>
                <a:ea typeface="Helvetica Neue Light"/>
                <a:cs typeface="Helvetica Neue Light"/>
                <a:sym typeface="Helvetica Neue Light"/>
              </a:rPr>
              <a:t> is the number of objects traveling from </a:t>
            </a:r>
            <a:r>
              <a:rPr lang="en-GB" sz="2000" i="1" dirty="0" err="1">
                <a:latin typeface="Helvetica Neue Light"/>
                <a:ea typeface="Helvetica Neue Light"/>
                <a:cs typeface="Helvetica Neue Light"/>
                <a:sym typeface="Helvetica Neue Light"/>
              </a:rPr>
              <a:t>i</a:t>
            </a:r>
            <a:r>
              <a:rPr lang="en-GB" sz="2000" dirty="0">
                <a:latin typeface="Helvetica Neue Light"/>
                <a:ea typeface="Helvetica Neue Light"/>
                <a:cs typeface="Helvetica Neue Light"/>
                <a:sym typeface="Helvetica Neue Light"/>
              </a:rPr>
              <a:t> to </a:t>
            </a:r>
            <a:r>
              <a:rPr lang="en-GB" sz="2000" i="1" dirty="0">
                <a:latin typeface="Helvetica Neue Light"/>
                <a:ea typeface="Helvetica Neue Light"/>
                <a:cs typeface="Helvetica Neue Light"/>
                <a:sym typeface="Helvetica Neue Light"/>
              </a:rPr>
              <a:t>j</a:t>
            </a:r>
            <a:r>
              <a:rPr lang="en-GB" sz="2000" dirty="0">
                <a:latin typeface="Helvetica Neue Light"/>
                <a:ea typeface="Helvetica Neue Light"/>
                <a:cs typeface="Helvetica Neue Light"/>
                <a:sym typeface="Helvetica Neue Light"/>
              </a:rPr>
              <a:t>.</a:t>
            </a:r>
          </a:p>
        </p:txBody>
      </p:sp>
      <p:pic>
        <p:nvPicPr>
          <p:cNvPr id="3" name="Google Shape;123;p15">
            <a:extLst>
              <a:ext uri="{FF2B5EF4-FFF2-40B4-BE49-F238E27FC236}">
                <a16:creationId xmlns:a16="http://schemas.microsoft.com/office/drawing/2014/main" id="{88795632-6FCB-07E4-6DCC-8929DBB1E446}"/>
              </a:ext>
            </a:extLst>
          </p:cNvPr>
          <p:cNvPicPr preferRelativeResize="0"/>
          <p:nvPr/>
        </p:nvPicPr>
        <p:blipFill>
          <a:blip r:embed="rId3">
            <a:alphaModFix/>
          </a:blip>
          <a:stretch>
            <a:fillRect/>
          </a:stretch>
        </p:blipFill>
        <p:spPr>
          <a:xfrm>
            <a:off x="671819" y="3857750"/>
            <a:ext cx="3641550" cy="3000250"/>
          </a:xfrm>
          <a:prstGeom prst="rect">
            <a:avLst/>
          </a:prstGeom>
          <a:noFill/>
          <a:ln>
            <a:noFill/>
          </a:ln>
        </p:spPr>
      </p:pic>
      <p:pic>
        <p:nvPicPr>
          <p:cNvPr id="4" name="Google Shape;124;p15">
            <a:extLst>
              <a:ext uri="{FF2B5EF4-FFF2-40B4-BE49-F238E27FC236}">
                <a16:creationId xmlns:a16="http://schemas.microsoft.com/office/drawing/2014/main" id="{7EBA3AA2-E98C-A1CD-8489-D0EDDB593B4A}"/>
              </a:ext>
            </a:extLst>
          </p:cNvPr>
          <p:cNvPicPr preferRelativeResize="0"/>
          <p:nvPr/>
        </p:nvPicPr>
        <p:blipFill>
          <a:blip r:embed="rId4">
            <a:alphaModFix/>
          </a:blip>
          <a:stretch>
            <a:fillRect/>
          </a:stretch>
        </p:blipFill>
        <p:spPr>
          <a:xfrm>
            <a:off x="6215004" y="4688096"/>
            <a:ext cx="4237025" cy="1625918"/>
          </a:xfrm>
          <a:prstGeom prst="rect">
            <a:avLst/>
          </a:prstGeom>
          <a:noFill/>
          <a:ln>
            <a:noFill/>
          </a:ln>
        </p:spPr>
      </p:pic>
      <p:sp>
        <p:nvSpPr>
          <p:cNvPr id="7" name="TextBox 6">
            <a:extLst>
              <a:ext uri="{FF2B5EF4-FFF2-40B4-BE49-F238E27FC236}">
                <a16:creationId xmlns:a16="http://schemas.microsoft.com/office/drawing/2014/main" id="{B2870183-79D5-D914-9265-426658EA17C4}"/>
              </a:ext>
            </a:extLst>
          </p:cNvPr>
          <p:cNvSpPr txBox="1"/>
          <p:nvPr/>
        </p:nvSpPr>
        <p:spPr>
          <a:xfrm>
            <a:off x="0" y="0"/>
            <a:ext cx="1890013" cy="707886"/>
          </a:xfrm>
          <a:prstGeom prst="rect">
            <a:avLst/>
          </a:prstGeom>
          <a:noFill/>
        </p:spPr>
        <p:txBody>
          <a:bodyPr wrap="square">
            <a:spAutoFit/>
          </a:bodyPr>
          <a:lstStyle/>
          <a:p>
            <a:r>
              <a:rPr lang="en-GB" sz="4000" b="1" dirty="0">
                <a:solidFill>
                  <a:schemeClr val="bg1">
                    <a:lumMod val="50000"/>
                  </a:schemeClr>
                </a:solidFill>
                <a:latin typeface="Helvetica Neue"/>
                <a:ea typeface="Helvetica Neue"/>
                <a:cs typeface="Helvetica Neue"/>
                <a:sym typeface="Helvetica Neue"/>
              </a:rPr>
              <a:t>Flows</a:t>
            </a:r>
            <a:endParaRPr lang="en-GB" sz="4000" dirty="0">
              <a:solidFill>
                <a:schemeClr val="bg1">
                  <a:lumMod val="50000"/>
                </a:schemeClr>
              </a:solidFill>
            </a:endParaRPr>
          </a:p>
        </p:txBody>
      </p:sp>
      <p:sp>
        <p:nvSpPr>
          <p:cNvPr id="6" name="Slide Number Placeholder 1">
            <a:extLst>
              <a:ext uri="{FF2B5EF4-FFF2-40B4-BE49-F238E27FC236}">
                <a16:creationId xmlns:a16="http://schemas.microsoft.com/office/drawing/2014/main" id="{13B910D7-5C56-F5B0-9FEE-9DBA9967F796}"/>
              </a:ext>
            </a:extLst>
          </p:cNvPr>
          <p:cNvSpPr>
            <a:spLocks noGrp="1"/>
          </p:cNvSpPr>
          <p:nvPr>
            <p:ph type="sldNum" sz="quarter" idx="12"/>
          </p:nvPr>
        </p:nvSpPr>
        <p:spPr>
          <a:xfrm>
            <a:off x="11219329" y="6348685"/>
            <a:ext cx="972671" cy="365125"/>
          </a:xfrm>
          <a:solidFill>
            <a:schemeClr val="accent4">
              <a:lumMod val="60000"/>
              <a:lumOff val="40000"/>
            </a:schemeClr>
          </a:solidFill>
        </p:spPr>
        <p:txBody>
          <a:bodyPr/>
          <a:lstStyle/>
          <a:p>
            <a:r>
              <a:rPr lang="en-GB" sz="3000" dirty="0">
                <a:latin typeface="Helvetica Neue"/>
              </a:rPr>
              <a:t>9/22</a:t>
            </a:r>
          </a:p>
        </p:txBody>
      </p:sp>
    </p:spTree>
    <p:extLst>
      <p:ext uri="{BB962C8B-B14F-4D97-AF65-F5344CB8AC3E}">
        <p14:creationId xmlns:p14="http://schemas.microsoft.com/office/powerpoint/2010/main" val="220920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1159</TotalTime>
  <Words>1307</Words>
  <Application>Microsoft Office PowerPoint</Application>
  <PresentationFormat>Widescreen</PresentationFormat>
  <Paragraphs>216</Paragraphs>
  <Slides>26</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Arial</vt:lpstr>
      <vt:lpstr>Arial Nova Light</vt:lpstr>
      <vt:lpstr>Avenir</vt:lpstr>
      <vt:lpstr>Calibri</vt:lpstr>
      <vt:lpstr>Calibri Light</vt:lpstr>
      <vt:lpstr>Georgia</vt:lpstr>
      <vt:lpstr>Helvetica Neue</vt:lpstr>
      <vt:lpstr>Helvetica Neue </vt:lpstr>
      <vt:lpstr>Helvetica Neue Light</vt:lpstr>
      <vt:lpstr>HelveticaNeue-CondensedBold</vt:lpstr>
      <vt:lpstr>NimbusRomNo9L-Regu</vt:lpstr>
      <vt:lpstr>Source Sans Pro</vt:lpstr>
      <vt:lpstr>Office Theme</vt:lpstr>
      <vt:lpstr>Scikit-mobility Human mobility analysis and simulation with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hamza chokri</dc:creator>
  <cp:lastModifiedBy>hamza chokri</cp:lastModifiedBy>
  <cp:revision>182</cp:revision>
  <dcterms:created xsi:type="dcterms:W3CDTF">2022-12-06T19:04:22Z</dcterms:created>
  <dcterms:modified xsi:type="dcterms:W3CDTF">2022-12-09T19:04:16Z</dcterms:modified>
</cp:coreProperties>
</file>